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</p:sldIdLst>
  <p:sldSz cy="10058400" cx="77724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3168">
          <p15:clr>
            <a:srgbClr val="A4A3A4"/>
          </p15:clr>
        </p15:guide>
        <p15:guide id="2" pos="2448">
          <p15:clr>
            <a:srgbClr val="A4A3A4"/>
          </p15:clr>
        </p15:guide>
        <p15:guide id="3" orient="horz" pos="3855">
          <p15:clr>
            <a:srgbClr val="9AA0A6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3168" orient="horz"/>
        <p:guide pos="2448"/>
        <p:guide pos="3855" orient="horz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2104480" y="685800"/>
            <a:ext cx="26496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gcd62391855_2_0:notes"/>
          <p:cNvSpPr/>
          <p:nvPr>
            <p:ph idx="2" type="sldImg"/>
          </p:nvPr>
        </p:nvSpPr>
        <p:spPr>
          <a:xfrm>
            <a:off x="2104480" y="685800"/>
            <a:ext cx="26496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4" name="Google Shape;54;gcd62391855_2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gcd62391855_2_24:notes"/>
          <p:cNvSpPr/>
          <p:nvPr>
            <p:ph idx="2" type="sldImg"/>
          </p:nvPr>
        </p:nvSpPr>
        <p:spPr>
          <a:xfrm>
            <a:off x="2104480" y="685800"/>
            <a:ext cx="26496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9" name="Google Shape;79;gcd62391855_2_2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264952" y="1456058"/>
            <a:ext cx="7242600" cy="40140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264945" y="5542289"/>
            <a:ext cx="7242600" cy="1550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7201589" y="9119180"/>
            <a:ext cx="466500" cy="769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13" name="Google Shape;13;p2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2579102" y="546825"/>
            <a:ext cx="2614201" cy="3542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6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11"/>
          <p:cNvSpPr txBox="1"/>
          <p:nvPr>
            <p:ph hasCustomPrompt="1" type="title"/>
          </p:nvPr>
        </p:nvSpPr>
        <p:spPr>
          <a:xfrm>
            <a:off x="264945" y="2163089"/>
            <a:ext cx="7242600" cy="3839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8" name="Google Shape;48;p11"/>
          <p:cNvSpPr txBox="1"/>
          <p:nvPr>
            <p:ph idx="1" type="body"/>
          </p:nvPr>
        </p:nvSpPr>
        <p:spPr>
          <a:xfrm>
            <a:off x="264945" y="6164351"/>
            <a:ext cx="7242600" cy="2543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9" name="Google Shape;49;p11"/>
          <p:cNvSpPr txBox="1"/>
          <p:nvPr>
            <p:ph idx="12" type="sldNum"/>
          </p:nvPr>
        </p:nvSpPr>
        <p:spPr>
          <a:xfrm>
            <a:off x="7201589" y="9119180"/>
            <a:ext cx="466500" cy="769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2"/>
          <p:cNvSpPr txBox="1"/>
          <p:nvPr>
            <p:ph idx="12" type="sldNum"/>
          </p:nvPr>
        </p:nvSpPr>
        <p:spPr>
          <a:xfrm>
            <a:off x="7201589" y="9119180"/>
            <a:ext cx="466500" cy="769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4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3"/>
          <p:cNvSpPr txBox="1"/>
          <p:nvPr>
            <p:ph type="title"/>
          </p:nvPr>
        </p:nvSpPr>
        <p:spPr>
          <a:xfrm>
            <a:off x="264945" y="4206107"/>
            <a:ext cx="7242600" cy="1646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6" name="Google Shape;16;p3"/>
          <p:cNvSpPr txBox="1"/>
          <p:nvPr>
            <p:ph idx="12" type="sldNum"/>
          </p:nvPr>
        </p:nvSpPr>
        <p:spPr>
          <a:xfrm>
            <a:off x="7201589" y="9119180"/>
            <a:ext cx="466500" cy="769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17" name="Google Shape;17;p3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3183173" y="546825"/>
            <a:ext cx="1526000" cy="206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8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4"/>
          <p:cNvSpPr txBox="1"/>
          <p:nvPr>
            <p:ph type="title"/>
          </p:nvPr>
        </p:nvSpPr>
        <p:spPr>
          <a:xfrm>
            <a:off x="264945" y="870271"/>
            <a:ext cx="7242600" cy="1119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0" name="Google Shape;20;p4"/>
          <p:cNvSpPr txBox="1"/>
          <p:nvPr>
            <p:ph idx="1" type="body"/>
          </p:nvPr>
        </p:nvSpPr>
        <p:spPr>
          <a:xfrm>
            <a:off x="264945" y="2253729"/>
            <a:ext cx="7242600" cy="6681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21" name="Google Shape;21;p4"/>
          <p:cNvSpPr txBox="1"/>
          <p:nvPr>
            <p:ph idx="12" type="sldNum"/>
          </p:nvPr>
        </p:nvSpPr>
        <p:spPr>
          <a:xfrm>
            <a:off x="7201589" y="9119180"/>
            <a:ext cx="466500" cy="769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2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5"/>
          <p:cNvSpPr txBox="1"/>
          <p:nvPr>
            <p:ph type="title"/>
          </p:nvPr>
        </p:nvSpPr>
        <p:spPr>
          <a:xfrm>
            <a:off x="264945" y="870271"/>
            <a:ext cx="7242600" cy="1119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4" name="Google Shape;24;p5"/>
          <p:cNvSpPr txBox="1"/>
          <p:nvPr>
            <p:ph idx="1" type="body"/>
          </p:nvPr>
        </p:nvSpPr>
        <p:spPr>
          <a:xfrm>
            <a:off x="264945" y="2253729"/>
            <a:ext cx="3399900" cy="6681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5" name="Google Shape;25;p5"/>
          <p:cNvSpPr txBox="1"/>
          <p:nvPr>
            <p:ph idx="2" type="body"/>
          </p:nvPr>
        </p:nvSpPr>
        <p:spPr>
          <a:xfrm>
            <a:off x="4107540" y="2253729"/>
            <a:ext cx="3399900" cy="6681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6" name="Google Shape;26;p5"/>
          <p:cNvSpPr txBox="1"/>
          <p:nvPr>
            <p:ph idx="12" type="sldNum"/>
          </p:nvPr>
        </p:nvSpPr>
        <p:spPr>
          <a:xfrm>
            <a:off x="7201589" y="9119180"/>
            <a:ext cx="466500" cy="769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6"/>
          <p:cNvSpPr txBox="1"/>
          <p:nvPr>
            <p:ph type="title"/>
          </p:nvPr>
        </p:nvSpPr>
        <p:spPr>
          <a:xfrm>
            <a:off x="264945" y="870271"/>
            <a:ext cx="7242600" cy="1119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9" name="Google Shape;29;p6"/>
          <p:cNvSpPr txBox="1"/>
          <p:nvPr>
            <p:ph idx="12" type="sldNum"/>
          </p:nvPr>
        </p:nvSpPr>
        <p:spPr>
          <a:xfrm>
            <a:off x="7201589" y="9119180"/>
            <a:ext cx="466500" cy="769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30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7"/>
          <p:cNvSpPr txBox="1"/>
          <p:nvPr>
            <p:ph type="title"/>
          </p:nvPr>
        </p:nvSpPr>
        <p:spPr>
          <a:xfrm>
            <a:off x="264945" y="1086507"/>
            <a:ext cx="2386800" cy="1477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2" name="Google Shape;32;p7"/>
          <p:cNvSpPr txBox="1"/>
          <p:nvPr>
            <p:ph idx="1" type="body"/>
          </p:nvPr>
        </p:nvSpPr>
        <p:spPr>
          <a:xfrm>
            <a:off x="264945" y="2717440"/>
            <a:ext cx="2386800" cy="6217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3" name="Google Shape;33;p7"/>
          <p:cNvSpPr txBox="1"/>
          <p:nvPr>
            <p:ph idx="12" type="sldNum"/>
          </p:nvPr>
        </p:nvSpPr>
        <p:spPr>
          <a:xfrm>
            <a:off x="7201589" y="9119180"/>
            <a:ext cx="466500" cy="769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4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8"/>
          <p:cNvSpPr txBox="1"/>
          <p:nvPr>
            <p:ph type="title"/>
          </p:nvPr>
        </p:nvSpPr>
        <p:spPr>
          <a:xfrm>
            <a:off x="416713" y="880293"/>
            <a:ext cx="5412600" cy="7999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6" name="Google Shape;36;p8"/>
          <p:cNvSpPr txBox="1"/>
          <p:nvPr>
            <p:ph idx="12" type="sldNum"/>
          </p:nvPr>
        </p:nvSpPr>
        <p:spPr>
          <a:xfrm>
            <a:off x="7201589" y="9119180"/>
            <a:ext cx="466500" cy="769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7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9"/>
          <p:cNvSpPr/>
          <p:nvPr/>
        </p:nvSpPr>
        <p:spPr>
          <a:xfrm>
            <a:off x="3886200" y="-244"/>
            <a:ext cx="3886200" cy="100584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9" name="Google Shape;39;p9"/>
          <p:cNvSpPr txBox="1"/>
          <p:nvPr>
            <p:ph type="title"/>
          </p:nvPr>
        </p:nvSpPr>
        <p:spPr>
          <a:xfrm>
            <a:off x="225675" y="2411542"/>
            <a:ext cx="3438300" cy="2898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40" name="Google Shape;40;p9"/>
          <p:cNvSpPr txBox="1"/>
          <p:nvPr>
            <p:ph idx="1" type="subTitle"/>
          </p:nvPr>
        </p:nvSpPr>
        <p:spPr>
          <a:xfrm>
            <a:off x="225675" y="5481569"/>
            <a:ext cx="3438300" cy="2415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41" name="Google Shape;41;p9"/>
          <p:cNvSpPr txBox="1"/>
          <p:nvPr>
            <p:ph idx="2" type="body"/>
          </p:nvPr>
        </p:nvSpPr>
        <p:spPr>
          <a:xfrm>
            <a:off x="4198575" y="1415969"/>
            <a:ext cx="3261300" cy="7226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2" name="Google Shape;42;p9"/>
          <p:cNvSpPr txBox="1"/>
          <p:nvPr>
            <p:ph idx="12" type="sldNum"/>
          </p:nvPr>
        </p:nvSpPr>
        <p:spPr>
          <a:xfrm>
            <a:off x="7201589" y="9119180"/>
            <a:ext cx="466500" cy="769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3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10"/>
          <p:cNvSpPr txBox="1"/>
          <p:nvPr>
            <p:ph idx="1" type="body"/>
          </p:nvPr>
        </p:nvSpPr>
        <p:spPr>
          <a:xfrm>
            <a:off x="264945" y="8273124"/>
            <a:ext cx="5099100" cy="1183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5" name="Google Shape;45;p10"/>
          <p:cNvSpPr txBox="1"/>
          <p:nvPr>
            <p:ph idx="12" type="sldNum"/>
          </p:nvPr>
        </p:nvSpPr>
        <p:spPr>
          <a:xfrm>
            <a:off x="7201589" y="9119180"/>
            <a:ext cx="466500" cy="769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264945" y="870271"/>
            <a:ext cx="7242600" cy="1119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264945" y="2253729"/>
            <a:ext cx="7242600" cy="6681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7201589" y="9119180"/>
            <a:ext cx="466500" cy="769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1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hyperlink" Target="http://google.com/grow" TargetMode="External"/><Relationship Id="rId4" Type="http://schemas.openxmlformats.org/officeDocument/2006/relationships/hyperlink" Target="http://g.co/GrowOnAir" TargetMode="External"/><Relationship Id="rId5" Type="http://schemas.openxmlformats.org/officeDocument/2006/relationships/hyperlink" Target="https://creatoracademy.youtube.com/page/home" TargetMode="External"/><Relationship Id="rId6" Type="http://schemas.openxmlformats.org/officeDocument/2006/relationships/hyperlink" Target="https://creatoracademy.youtube.com/page/home" TargetMode="External"/><Relationship Id="rId7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A well-organized channel home page with a banner image, profile picture, and spotlight video." id="56" name="Google Shape;56;p13" title="A Customized Channel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541346" y="2847538"/>
            <a:ext cx="6392530" cy="3863287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2700000" dist="9525">
              <a:srgbClr val="000000">
                <a:alpha val="35000"/>
              </a:srgbClr>
            </a:outerShdw>
          </a:effectLst>
        </p:spPr>
      </p:pic>
      <p:sp>
        <p:nvSpPr>
          <p:cNvPr id="57" name="Google Shape;57;p13"/>
          <p:cNvSpPr txBox="1"/>
          <p:nvPr/>
        </p:nvSpPr>
        <p:spPr>
          <a:xfrm>
            <a:off x="-15050" y="1146550"/>
            <a:ext cx="7787400" cy="1071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500">
                <a:solidFill>
                  <a:srgbClr val="4285F4"/>
                </a:solidFill>
                <a:latin typeface="Google Sans"/>
                <a:ea typeface="Google Sans"/>
                <a:cs typeface="Google Sans"/>
                <a:sym typeface="Google Sans"/>
              </a:rPr>
              <a:t>Use YouTube To Grow </a:t>
            </a:r>
            <a:r>
              <a:rPr lang="en-GB" sz="2500">
                <a:solidFill>
                  <a:srgbClr val="4285F4"/>
                </a:solidFill>
                <a:latin typeface="Google Sans"/>
                <a:ea typeface="Google Sans"/>
                <a:cs typeface="Google Sans"/>
                <a:sym typeface="Google Sans"/>
              </a:rPr>
              <a:t>Your</a:t>
            </a:r>
            <a:r>
              <a:rPr lang="en-GB" sz="2500">
                <a:solidFill>
                  <a:srgbClr val="4285F4"/>
                </a:solidFill>
                <a:latin typeface="Google Sans"/>
                <a:ea typeface="Google Sans"/>
                <a:cs typeface="Google Sans"/>
                <a:sym typeface="Google Sans"/>
              </a:rPr>
              <a:t> Business</a:t>
            </a:r>
            <a:endParaRPr sz="1900">
              <a:solidFill>
                <a:srgbClr val="4285F4"/>
              </a:solidFill>
              <a:highlight>
                <a:srgbClr val="FFFFFF"/>
              </a:highlight>
              <a:latin typeface="Google Sans"/>
              <a:ea typeface="Google Sans"/>
              <a:cs typeface="Google Sans"/>
              <a:sym typeface="Google Sans"/>
            </a:endParaRPr>
          </a:p>
        </p:txBody>
      </p:sp>
      <p:sp>
        <p:nvSpPr>
          <p:cNvPr id="58" name="Google Shape;58;p13"/>
          <p:cNvSpPr/>
          <p:nvPr/>
        </p:nvSpPr>
        <p:spPr>
          <a:xfrm>
            <a:off x="6052525" y="6905375"/>
            <a:ext cx="369300" cy="369300"/>
          </a:xfrm>
          <a:prstGeom prst="ellipse">
            <a:avLst/>
          </a:prstGeom>
          <a:noFill/>
          <a:ln cap="flat" cmpd="sng" w="9525">
            <a:solidFill>
              <a:srgbClr val="34A85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9" name="Google Shape;59;p13"/>
          <p:cNvSpPr/>
          <p:nvPr/>
        </p:nvSpPr>
        <p:spPr>
          <a:xfrm>
            <a:off x="3689125" y="6905375"/>
            <a:ext cx="369300" cy="369300"/>
          </a:xfrm>
          <a:prstGeom prst="ellipse">
            <a:avLst/>
          </a:prstGeom>
          <a:noFill/>
          <a:ln cap="flat" cmpd="sng" w="9525">
            <a:solidFill>
              <a:srgbClr val="FBBC0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0" name="Google Shape;60;p13"/>
          <p:cNvSpPr txBox="1"/>
          <p:nvPr/>
        </p:nvSpPr>
        <p:spPr>
          <a:xfrm>
            <a:off x="1311925" y="6889925"/>
            <a:ext cx="3831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rgbClr val="EA4335"/>
                </a:solidFill>
              </a:rPr>
              <a:t>1</a:t>
            </a:r>
            <a:endParaRPr>
              <a:solidFill>
                <a:srgbClr val="EA4335"/>
              </a:solidFill>
            </a:endParaRPr>
          </a:p>
        </p:txBody>
      </p:sp>
      <p:cxnSp>
        <p:nvCxnSpPr>
          <p:cNvPr id="61" name="Google Shape;61;p13"/>
          <p:cNvCxnSpPr/>
          <p:nvPr/>
        </p:nvCxnSpPr>
        <p:spPr>
          <a:xfrm>
            <a:off x="400150" y="6587475"/>
            <a:ext cx="6904500" cy="0"/>
          </a:xfrm>
          <a:prstGeom prst="straightConnector1">
            <a:avLst/>
          </a:prstGeom>
          <a:noFill/>
          <a:ln cap="flat" cmpd="sng" w="9525">
            <a:solidFill>
              <a:srgbClr val="D9D9D9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62" name="Google Shape;62;p13"/>
          <p:cNvSpPr txBox="1"/>
          <p:nvPr/>
        </p:nvSpPr>
        <p:spPr>
          <a:xfrm>
            <a:off x="400138" y="7331450"/>
            <a:ext cx="2215200" cy="1258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300">
                <a:solidFill>
                  <a:srgbClr val="EA4335"/>
                </a:solidFill>
                <a:highlight>
                  <a:srgbClr val="FFFFFF"/>
                </a:highlight>
                <a:latin typeface="Google Sans"/>
                <a:ea typeface="Google Sans"/>
                <a:cs typeface="Google Sans"/>
                <a:sym typeface="Google Sans"/>
              </a:rPr>
              <a:t>People watch</a:t>
            </a:r>
            <a:endParaRPr sz="1300">
              <a:solidFill>
                <a:srgbClr val="EA4335"/>
              </a:solidFill>
              <a:highlight>
                <a:srgbClr val="FFFFFF"/>
              </a:highlight>
              <a:latin typeface="Google Sans"/>
              <a:ea typeface="Google Sans"/>
              <a:cs typeface="Google Sans"/>
              <a:sym typeface="Google Sans"/>
            </a:endParaRPr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>
                <a:solidFill>
                  <a:srgbClr val="6C7071"/>
                </a:solidFill>
                <a:highlight>
                  <a:srgbClr val="FFFFFF"/>
                </a:highlight>
                <a:latin typeface="Google Sans"/>
                <a:ea typeface="Google Sans"/>
                <a:cs typeface="Google Sans"/>
                <a:sym typeface="Google Sans"/>
              </a:rPr>
              <a:t>When people want to know how to do something, they often turn to YouTube first.</a:t>
            </a:r>
            <a:endParaRPr>
              <a:solidFill>
                <a:srgbClr val="6C7071"/>
              </a:solidFill>
            </a:endParaRPr>
          </a:p>
        </p:txBody>
      </p:sp>
      <p:sp>
        <p:nvSpPr>
          <p:cNvPr id="63" name="Google Shape;63;p13"/>
          <p:cNvSpPr txBox="1"/>
          <p:nvPr/>
        </p:nvSpPr>
        <p:spPr>
          <a:xfrm>
            <a:off x="2778588" y="7331450"/>
            <a:ext cx="2215200" cy="1258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300">
                <a:solidFill>
                  <a:srgbClr val="FBBC04"/>
                </a:solidFill>
                <a:highlight>
                  <a:srgbClr val="FFFFFF"/>
                </a:highlight>
                <a:latin typeface="Google Sans"/>
                <a:ea typeface="Google Sans"/>
                <a:cs typeface="Google Sans"/>
                <a:sym typeface="Google Sans"/>
              </a:rPr>
              <a:t>People discover</a:t>
            </a:r>
            <a:endParaRPr sz="1300">
              <a:solidFill>
                <a:srgbClr val="FBBC04"/>
              </a:solidFill>
              <a:highlight>
                <a:srgbClr val="FFFFFF"/>
              </a:highlight>
              <a:latin typeface="Google Sans"/>
              <a:ea typeface="Google Sans"/>
              <a:cs typeface="Google Sans"/>
              <a:sym typeface="Google Sans"/>
            </a:endParaRPr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>
                <a:solidFill>
                  <a:srgbClr val="6C7071"/>
                </a:solidFill>
                <a:highlight>
                  <a:srgbClr val="FFFFFF"/>
                </a:highlight>
                <a:latin typeface="Google Sans"/>
                <a:ea typeface="Google Sans"/>
                <a:cs typeface="Google Sans"/>
                <a:sym typeface="Google Sans"/>
              </a:rPr>
              <a:t>68% of YouTube users watched the channel to help make a purchase decision.</a:t>
            </a:r>
            <a:endParaRPr sz="1200">
              <a:solidFill>
                <a:srgbClr val="6C7071"/>
              </a:solidFill>
              <a:highlight>
                <a:srgbClr val="FFFFFF"/>
              </a:highlight>
              <a:latin typeface="Google Sans"/>
              <a:ea typeface="Google Sans"/>
              <a:cs typeface="Google Sans"/>
              <a:sym typeface="Google Sans"/>
            </a:endParaRPr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700">
              <a:solidFill>
                <a:srgbClr val="6C7071"/>
              </a:solidFill>
              <a:highlight>
                <a:srgbClr val="FFFFFF"/>
              </a:highlight>
              <a:latin typeface="Google Sans"/>
              <a:ea typeface="Google Sans"/>
              <a:cs typeface="Google Sans"/>
              <a:sym typeface="Google Sans"/>
            </a:endParaRPr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700">
                <a:solidFill>
                  <a:srgbClr val="6C7071"/>
                </a:solidFill>
                <a:highlight>
                  <a:srgbClr val="FFFFFF"/>
                </a:highlight>
                <a:latin typeface="Google Sans"/>
                <a:ea typeface="Google Sans"/>
                <a:cs typeface="Google Sans"/>
                <a:sym typeface="Google Sans"/>
              </a:rPr>
              <a:t>Google/Ipsos Connect, U.S., YouTube Cross Screen Survey, July 2016.</a:t>
            </a:r>
            <a:endParaRPr sz="700">
              <a:solidFill>
                <a:srgbClr val="6C7071"/>
              </a:solidFill>
              <a:highlight>
                <a:srgbClr val="FFFFFF"/>
              </a:highlight>
              <a:latin typeface="Google Sans"/>
              <a:ea typeface="Google Sans"/>
              <a:cs typeface="Google Sans"/>
              <a:sym typeface="Google Sans"/>
            </a:endParaRPr>
          </a:p>
        </p:txBody>
      </p:sp>
      <p:sp>
        <p:nvSpPr>
          <p:cNvPr id="64" name="Google Shape;64;p13"/>
          <p:cNvSpPr txBox="1"/>
          <p:nvPr/>
        </p:nvSpPr>
        <p:spPr>
          <a:xfrm>
            <a:off x="5167438" y="7331450"/>
            <a:ext cx="2215200" cy="1258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300">
                <a:solidFill>
                  <a:srgbClr val="34A853"/>
                </a:solidFill>
                <a:highlight>
                  <a:srgbClr val="FFFFFF"/>
                </a:highlight>
                <a:latin typeface="Google Sans"/>
                <a:ea typeface="Google Sans"/>
                <a:cs typeface="Google Sans"/>
                <a:sym typeface="Google Sans"/>
              </a:rPr>
              <a:t>People engage</a:t>
            </a:r>
            <a:endParaRPr sz="1300">
              <a:solidFill>
                <a:srgbClr val="6C7071"/>
              </a:solidFill>
              <a:highlight>
                <a:srgbClr val="FFFFFF"/>
              </a:highlight>
              <a:latin typeface="Google Sans"/>
              <a:ea typeface="Google Sans"/>
              <a:cs typeface="Google Sans"/>
              <a:sym typeface="Google Sans"/>
            </a:endParaRPr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>
                <a:solidFill>
                  <a:srgbClr val="6C7071"/>
                </a:solidFill>
                <a:highlight>
                  <a:srgbClr val="FFFFFF"/>
                </a:highlight>
                <a:latin typeface="Google Sans"/>
                <a:ea typeface="Google Sans"/>
                <a:cs typeface="Google Sans"/>
                <a:sym typeface="Google Sans"/>
              </a:rPr>
              <a:t>People watch videos. Use that focused interest to grow your business with YouTube.</a:t>
            </a:r>
            <a:endParaRPr>
              <a:solidFill>
                <a:srgbClr val="6C7071"/>
              </a:solidFill>
            </a:endParaRPr>
          </a:p>
        </p:txBody>
      </p:sp>
      <p:pic>
        <p:nvPicPr>
          <p:cNvPr id="65" name="Google Shape;65;p1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-15050" y="8443239"/>
            <a:ext cx="7772402" cy="1295538"/>
          </a:xfrm>
          <a:prstGeom prst="rect">
            <a:avLst/>
          </a:prstGeom>
          <a:noFill/>
          <a:ln>
            <a:noFill/>
          </a:ln>
        </p:spPr>
      </p:pic>
      <p:sp>
        <p:nvSpPr>
          <p:cNvPr id="66" name="Google Shape;66;p13"/>
          <p:cNvSpPr/>
          <p:nvPr/>
        </p:nvSpPr>
        <p:spPr>
          <a:xfrm>
            <a:off x="1325725" y="6905375"/>
            <a:ext cx="369300" cy="369300"/>
          </a:xfrm>
          <a:prstGeom prst="ellipse">
            <a:avLst/>
          </a:prstGeom>
          <a:noFill/>
          <a:ln cap="flat" cmpd="sng" w="9525">
            <a:solidFill>
              <a:srgbClr val="EA43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Google Sans"/>
              <a:ea typeface="Google Sans"/>
              <a:cs typeface="Google Sans"/>
              <a:sym typeface="Google Sans"/>
            </a:endParaRPr>
          </a:p>
        </p:txBody>
      </p:sp>
      <p:sp>
        <p:nvSpPr>
          <p:cNvPr id="67" name="Google Shape;67;p13"/>
          <p:cNvSpPr txBox="1"/>
          <p:nvPr/>
        </p:nvSpPr>
        <p:spPr>
          <a:xfrm>
            <a:off x="3677463" y="6889925"/>
            <a:ext cx="3831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rgbClr val="FBBC04"/>
                </a:solidFill>
                <a:latin typeface="Google Sans"/>
                <a:ea typeface="Google Sans"/>
                <a:cs typeface="Google Sans"/>
                <a:sym typeface="Google Sans"/>
              </a:rPr>
              <a:t>2</a:t>
            </a:r>
            <a:endParaRPr>
              <a:solidFill>
                <a:srgbClr val="FBBC04"/>
              </a:solidFill>
              <a:latin typeface="Google Sans"/>
              <a:ea typeface="Google Sans"/>
              <a:cs typeface="Google Sans"/>
              <a:sym typeface="Google Sans"/>
            </a:endParaRPr>
          </a:p>
        </p:txBody>
      </p:sp>
      <p:sp>
        <p:nvSpPr>
          <p:cNvPr id="68" name="Google Shape;68;p13"/>
          <p:cNvSpPr txBox="1"/>
          <p:nvPr/>
        </p:nvSpPr>
        <p:spPr>
          <a:xfrm>
            <a:off x="6043000" y="6889925"/>
            <a:ext cx="3831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rgbClr val="34A853"/>
                </a:solidFill>
                <a:latin typeface="Google Sans"/>
                <a:ea typeface="Google Sans"/>
                <a:cs typeface="Google Sans"/>
                <a:sym typeface="Google Sans"/>
              </a:rPr>
              <a:t>3</a:t>
            </a:r>
            <a:endParaRPr>
              <a:solidFill>
                <a:srgbClr val="34A853"/>
              </a:solidFill>
              <a:latin typeface="Google Sans"/>
              <a:ea typeface="Google Sans"/>
              <a:cs typeface="Google Sans"/>
              <a:sym typeface="Google Sans"/>
            </a:endParaRPr>
          </a:p>
        </p:txBody>
      </p:sp>
      <p:sp>
        <p:nvSpPr>
          <p:cNvPr id="69" name="Google Shape;69;p13"/>
          <p:cNvSpPr txBox="1"/>
          <p:nvPr/>
        </p:nvSpPr>
        <p:spPr>
          <a:xfrm>
            <a:off x="502200" y="1772625"/>
            <a:ext cx="6768000" cy="895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rgbClr val="595959"/>
                </a:solidFill>
                <a:latin typeface="Google Sans"/>
                <a:ea typeface="Google Sans"/>
                <a:cs typeface="Google Sans"/>
                <a:sym typeface="Google Sans"/>
              </a:rPr>
              <a:t>Every day, millions of people come to YouTube </a:t>
            </a:r>
            <a:r>
              <a:rPr lang="en-GB">
                <a:solidFill>
                  <a:srgbClr val="595959"/>
                </a:solidFill>
                <a:latin typeface="Google Sans"/>
                <a:ea typeface="Google Sans"/>
                <a:cs typeface="Google Sans"/>
                <a:sym typeface="Google Sans"/>
              </a:rPr>
              <a:t>and watch over a billion hours of video. They come to </a:t>
            </a:r>
            <a:r>
              <a:rPr lang="en-GB">
                <a:solidFill>
                  <a:srgbClr val="595959"/>
                </a:solidFill>
                <a:latin typeface="Google Sans"/>
                <a:ea typeface="Google Sans"/>
                <a:cs typeface="Google Sans"/>
                <a:sym typeface="Google Sans"/>
              </a:rPr>
              <a:t>be informed, inspired, or just plain delighted. </a:t>
            </a:r>
            <a:r>
              <a:rPr lang="en-GB">
                <a:solidFill>
                  <a:srgbClr val="595959"/>
                </a:solidFill>
                <a:latin typeface="Google Sans"/>
                <a:ea typeface="Google Sans"/>
                <a:cs typeface="Google Sans"/>
                <a:sym typeface="Google Sans"/>
              </a:rPr>
              <a:t>You can use YouTube to build your brand by </a:t>
            </a:r>
            <a:r>
              <a:rPr lang="en-GB">
                <a:solidFill>
                  <a:srgbClr val="595959"/>
                </a:solidFill>
                <a:latin typeface="Google Sans"/>
                <a:ea typeface="Google Sans"/>
                <a:cs typeface="Google Sans"/>
                <a:sym typeface="Google Sans"/>
              </a:rPr>
              <a:t>connect</a:t>
            </a:r>
            <a:r>
              <a:rPr lang="en-GB">
                <a:solidFill>
                  <a:srgbClr val="595959"/>
                </a:solidFill>
                <a:latin typeface="Google Sans"/>
                <a:ea typeface="Google Sans"/>
                <a:cs typeface="Google Sans"/>
                <a:sym typeface="Google Sans"/>
              </a:rPr>
              <a:t>ing your message with engaged watchers. </a:t>
            </a:r>
            <a:endParaRPr/>
          </a:p>
        </p:txBody>
      </p:sp>
      <p:pic>
        <p:nvPicPr>
          <p:cNvPr id="70" name="Google Shape;70;p1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590460" y="3339523"/>
            <a:ext cx="4257101" cy="2660688"/>
          </a:xfrm>
          <a:prstGeom prst="rect">
            <a:avLst/>
          </a:prstGeom>
          <a:noFill/>
          <a:ln>
            <a:noFill/>
          </a:ln>
        </p:spPr>
      </p:pic>
      <p:sp>
        <p:nvSpPr>
          <p:cNvPr id="71" name="Google Shape;71;p13"/>
          <p:cNvSpPr txBox="1"/>
          <p:nvPr/>
        </p:nvSpPr>
        <p:spPr>
          <a:xfrm>
            <a:off x="400150" y="5280128"/>
            <a:ext cx="1866600" cy="260100"/>
          </a:xfrm>
          <a:prstGeom prst="rect">
            <a:avLst/>
          </a:prstGeom>
          <a:noFill/>
          <a:ln>
            <a:noFill/>
          </a:ln>
        </p:spPr>
        <p:txBody>
          <a:bodyPr anchorCtr="0" anchor="t" bIns="57150" lIns="57150" spcFirstLastPara="1" rIns="57150" wrap="square" tIns="5715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rgbClr val="4285F4"/>
                </a:solidFill>
                <a:latin typeface="Google Sans"/>
                <a:ea typeface="Google Sans"/>
                <a:cs typeface="Google Sans"/>
                <a:sym typeface="Google Sans"/>
              </a:rPr>
              <a:t>Video spotlight</a:t>
            </a:r>
            <a:endParaRPr sz="1800">
              <a:solidFill>
                <a:srgbClr val="4285F4"/>
              </a:solidFill>
              <a:latin typeface="Google Sans"/>
              <a:ea typeface="Google Sans"/>
              <a:cs typeface="Google Sans"/>
              <a:sym typeface="Google Sans"/>
            </a:endParaRPr>
          </a:p>
        </p:txBody>
      </p:sp>
      <p:sp>
        <p:nvSpPr>
          <p:cNvPr id="72" name="Google Shape;72;p13"/>
          <p:cNvSpPr txBox="1"/>
          <p:nvPr/>
        </p:nvSpPr>
        <p:spPr>
          <a:xfrm>
            <a:off x="400150" y="3840675"/>
            <a:ext cx="1866600" cy="2601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t" bIns="57150" lIns="57150" spcFirstLastPara="1" rIns="57150" wrap="square" tIns="5715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rgbClr val="4285F4"/>
                </a:solidFill>
                <a:latin typeface="Google Sans"/>
                <a:ea typeface="Google Sans"/>
                <a:cs typeface="Google Sans"/>
                <a:sym typeface="Google Sans"/>
              </a:rPr>
              <a:t>Banner image</a:t>
            </a:r>
            <a:endParaRPr sz="1800">
              <a:solidFill>
                <a:srgbClr val="4285F4"/>
              </a:solidFill>
              <a:latin typeface="Google Sans"/>
              <a:ea typeface="Google Sans"/>
              <a:cs typeface="Google Sans"/>
              <a:sym typeface="Google Sans"/>
            </a:endParaRPr>
          </a:p>
        </p:txBody>
      </p:sp>
      <p:sp>
        <p:nvSpPr>
          <p:cNvPr id="73" name="Google Shape;73;p13"/>
          <p:cNvSpPr txBox="1"/>
          <p:nvPr/>
        </p:nvSpPr>
        <p:spPr>
          <a:xfrm>
            <a:off x="400150" y="4434425"/>
            <a:ext cx="1866600" cy="2601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t" bIns="57150" lIns="57150" spcFirstLastPara="1" rIns="57150" wrap="square" tIns="5715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rgbClr val="4285F4"/>
                </a:solidFill>
                <a:latin typeface="Google Sans"/>
                <a:ea typeface="Google Sans"/>
                <a:cs typeface="Google Sans"/>
                <a:sym typeface="Google Sans"/>
              </a:rPr>
              <a:t>Profile picture</a:t>
            </a:r>
            <a:endParaRPr sz="1800">
              <a:solidFill>
                <a:srgbClr val="4285F4"/>
              </a:solidFill>
              <a:latin typeface="Google Sans"/>
              <a:ea typeface="Google Sans"/>
              <a:cs typeface="Google Sans"/>
              <a:sym typeface="Google Sans"/>
            </a:endParaRPr>
          </a:p>
        </p:txBody>
      </p:sp>
      <p:cxnSp>
        <p:nvCxnSpPr>
          <p:cNvPr id="74" name="Google Shape;74;p13"/>
          <p:cNvCxnSpPr/>
          <p:nvPr/>
        </p:nvCxnSpPr>
        <p:spPr>
          <a:xfrm>
            <a:off x="2043875" y="4051250"/>
            <a:ext cx="1297800" cy="0"/>
          </a:xfrm>
          <a:prstGeom prst="straightConnector1">
            <a:avLst/>
          </a:prstGeom>
          <a:noFill/>
          <a:ln cap="flat" cmpd="sng" w="9525">
            <a:solidFill>
              <a:srgbClr val="4285F4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75" name="Google Shape;75;p13"/>
          <p:cNvCxnSpPr/>
          <p:nvPr/>
        </p:nvCxnSpPr>
        <p:spPr>
          <a:xfrm>
            <a:off x="2043875" y="4638794"/>
            <a:ext cx="1488900" cy="0"/>
          </a:xfrm>
          <a:prstGeom prst="straightConnector1">
            <a:avLst/>
          </a:prstGeom>
          <a:noFill/>
          <a:ln cap="flat" cmpd="sng" w="9525">
            <a:solidFill>
              <a:srgbClr val="4285F4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76" name="Google Shape;76;p13"/>
          <p:cNvCxnSpPr/>
          <p:nvPr/>
        </p:nvCxnSpPr>
        <p:spPr>
          <a:xfrm>
            <a:off x="2102077" y="5480375"/>
            <a:ext cx="1459500" cy="0"/>
          </a:xfrm>
          <a:prstGeom prst="straightConnector1">
            <a:avLst/>
          </a:prstGeom>
          <a:noFill/>
          <a:ln cap="flat" cmpd="sng" w="9525">
            <a:solidFill>
              <a:srgbClr val="4285F4"/>
            </a:solidFill>
            <a:prstDash val="solid"/>
            <a:round/>
            <a:headEnd len="med" w="med" type="none"/>
            <a:tailEnd len="med" w="med" type="triangle"/>
          </a:ln>
        </p:spPr>
      </p:cxn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1" name="Google Shape;81;p14"/>
          <p:cNvCxnSpPr/>
          <p:nvPr/>
        </p:nvCxnSpPr>
        <p:spPr>
          <a:xfrm>
            <a:off x="389500" y="5251125"/>
            <a:ext cx="6904500" cy="0"/>
          </a:xfrm>
          <a:prstGeom prst="straightConnector1">
            <a:avLst/>
          </a:prstGeom>
          <a:noFill/>
          <a:ln cap="flat" cmpd="sng" w="9525">
            <a:solidFill>
              <a:srgbClr val="D9D9D9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82" name="Google Shape;82;p14"/>
          <p:cNvSpPr txBox="1"/>
          <p:nvPr/>
        </p:nvSpPr>
        <p:spPr>
          <a:xfrm>
            <a:off x="-7500" y="8026950"/>
            <a:ext cx="7787400" cy="451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1200">
                <a:solidFill>
                  <a:srgbClr val="6C7071"/>
                </a:solidFill>
                <a:latin typeface="Google Sans"/>
                <a:ea typeface="Google Sans"/>
                <a:cs typeface="Google Sans"/>
                <a:sym typeface="Google Sans"/>
              </a:rPr>
              <a:t>For additional resources check out </a:t>
            </a:r>
            <a:r>
              <a:rPr lang="en-GB" sz="1200" u="sng">
                <a:solidFill>
                  <a:srgbClr val="4285F4"/>
                </a:solidFill>
                <a:latin typeface="Google Sans"/>
                <a:ea typeface="Google Sans"/>
                <a:cs typeface="Google Sans"/>
                <a:sym typeface="Google Sans"/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google.com/grow</a:t>
            </a:r>
            <a:r>
              <a:rPr lang="en-GB" sz="1200">
                <a:solidFill>
                  <a:srgbClr val="4285F4"/>
                </a:solidFill>
                <a:latin typeface="Google Sans"/>
                <a:ea typeface="Google Sans"/>
                <a:cs typeface="Google Sans"/>
                <a:sym typeface="Google Sans"/>
              </a:rPr>
              <a:t> </a:t>
            </a:r>
            <a:r>
              <a:rPr lang="en-GB" sz="1200">
                <a:solidFill>
                  <a:srgbClr val="6C7071"/>
                </a:solidFill>
                <a:latin typeface="Google Sans"/>
                <a:ea typeface="Google Sans"/>
                <a:cs typeface="Google Sans"/>
                <a:sym typeface="Google Sans"/>
              </a:rPr>
              <a:t>and </a:t>
            </a:r>
            <a:r>
              <a:rPr lang="en-GB" sz="1200" u="sng">
                <a:solidFill>
                  <a:srgbClr val="4285F4"/>
                </a:solidFill>
                <a:latin typeface="Google Sans"/>
                <a:ea typeface="Google Sans"/>
                <a:cs typeface="Google Sans"/>
                <a:sym typeface="Google Sans"/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g.co/GrowOnAir</a:t>
            </a:r>
            <a:endParaRPr sz="1200" u="sng">
              <a:solidFill>
                <a:srgbClr val="4285F4"/>
              </a:solidFill>
              <a:latin typeface="Google Sans"/>
              <a:ea typeface="Google Sans"/>
              <a:cs typeface="Google Sans"/>
              <a:sym typeface="Google Sans"/>
            </a:endParaRPr>
          </a:p>
          <a:p>
            <a:pPr indent="0" lvl="0" marL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200">
              <a:solidFill>
                <a:srgbClr val="5F6368"/>
              </a:solidFill>
              <a:latin typeface="Google Sans"/>
              <a:ea typeface="Google Sans"/>
              <a:cs typeface="Google Sans"/>
              <a:sym typeface="Google Sans"/>
            </a:endParaRPr>
          </a:p>
        </p:txBody>
      </p:sp>
      <p:sp>
        <p:nvSpPr>
          <p:cNvPr id="83" name="Google Shape;83;p14"/>
          <p:cNvSpPr txBox="1"/>
          <p:nvPr/>
        </p:nvSpPr>
        <p:spPr>
          <a:xfrm>
            <a:off x="631938" y="1655650"/>
            <a:ext cx="3283800" cy="3046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>
                <a:solidFill>
                  <a:srgbClr val="5F6368"/>
                </a:solidFill>
                <a:latin typeface="Google Sans"/>
                <a:ea typeface="Google Sans"/>
                <a:cs typeface="Google Sans"/>
                <a:sym typeface="Google Sans"/>
              </a:rPr>
              <a:t>Visit YouTube.com and sign into </a:t>
            </a:r>
            <a:br>
              <a:rPr lang="en-GB" sz="1200">
                <a:solidFill>
                  <a:srgbClr val="5F6368"/>
                </a:solidFill>
                <a:latin typeface="Google Sans"/>
                <a:ea typeface="Google Sans"/>
                <a:cs typeface="Google Sans"/>
                <a:sym typeface="Google Sans"/>
              </a:rPr>
            </a:br>
            <a:r>
              <a:rPr lang="en-GB" sz="1200">
                <a:solidFill>
                  <a:srgbClr val="5F6368"/>
                </a:solidFill>
                <a:latin typeface="Google Sans"/>
                <a:ea typeface="Google Sans"/>
                <a:cs typeface="Google Sans"/>
                <a:sym typeface="Google Sans"/>
              </a:rPr>
              <a:t>your account.</a:t>
            </a:r>
            <a:endParaRPr sz="1200">
              <a:solidFill>
                <a:srgbClr val="5F6368"/>
              </a:solidFill>
              <a:latin typeface="Google Sans"/>
              <a:ea typeface="Google Sans"/>
              <a:cs typeface="Google Sans"/>
              <a:sym typeface="Google Sans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rgbClr val="6C7071"/>
              </a:solidFill>
              <a:latin typeface="Google Sans"/>
              <a:ea typeface="Google Sans"/>
              <a:cs typeface="Google Sans"/>
              <a:sym typeface="Google Sans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>
                <a:solidFill>
                  <a:srgbClr val="6C7071"/>
                </a:solidFill>
                <a:latin typeface="Google Sans"/>
                <a:ea typeface="Google Sans"/>
                <a:cs typeface="Google Sans"/>
                <a:sym typeface="Google Sans"/>
              </a:rPr>
              <a:t>Click “Create account,” choose “For </a:t>
            </a:r>
            <a:br>
              <a:rPr lang="en-GB" sz="1200">
                <a:solidFill>
                  <a:srgbClr val="6C7071"/>
                </a:solidFill>
                <a:latin typeface="Google Sans"/>
                <a:ea typeface="Google Sans"/>
                <a:cs typeface="Google Sans"/>
                <a:sym typeface="Google Sans"/>
              </a:rPr>
            </a:br>
            <a:r>
              <a:rPr lang="en-GB" sz="1200">
                <a:solidFill>
                  <a:srgbClr val="6C7071"/>
                </a:solidFill>
                <a:latin typeface="Google Sans"/>
                <a:ea typeface="Google Sans"/>
                <a:cs typeface="Google Sans"/>
                <a:sym typeface="Google Sans"/>
              </a:rPr>
              <a:t>myself” or “To manage my business.”</a:t>
            </a:r>
            <a:endParaRPr sz="1200">
              <a:solidFill>
                <a:srgbClr val="6C7071"/>
              </a:solidFill>
              <a:latin typeface="Google Sans"/>
              <a:ea typeface="Google Sans"/>
              <a:cs typeface="Google Sans"/>
              <a:sym typeface="Google Sans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rgbClr val="6C7071"/>
              </a:solidFill>
              <a:latin typeface="Google Sans"/>
              <a:ea typeface="Google Sans"/>
              <a:cs typeface="Google Sans"/>
              <a:sym typeface="Google Sans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>
                <a:solidFill>
                  <a:srgbClr val="6C7071"/>
                </a:solidFill>
                <a:latin typeface="Google Sans"/>
                <a:ea typeface="Google Sans"/>
                <a:cs typeface="Google Sans"/>
                <a:sym typeface="Google Sans"/>
              </a:rPr>
              <a:t>Click the circle at the top right. This reveals </a:t>
            </a:r>
            <a:br>
              <a:rPr lang="en-GB" sz="1200">
                <a:solidFill>
                  <a:srgbClr val="6C7071"/>
                </a:solidFill>
                <a:latin typeface="Google Sans"/>
                <a:ea typeface="Google Sans"/>
                <a:cs typeface="Google Sans"/>
                <a:sym typeface="Google Sans"/>
              </a:rPr>
            </a:br>
            <a:r>
              <a:rPr lang="en-GB" sz="1200">
                <a:solidFill>
                  <a:srgbClr val="6C7071"/>
                </a:solidFill>
                <a:latin typeface="Google Sans"/>
                <a:ea typeface="Google Sans"/>
                <a:cs typeface="Google Sans"/>
                <a:sym typeface="Google Sans"/>
              </a:rPr>
              <a:t>a drop down menu. From here, click </a:t>
            </a:r>
            <a:br>
              <a:rPr lang="en-GB" sz="1200">
                <a:solidFill>
                  <a:srgbClr val="6C7071"/>
                </a:solidFill>
                <a:latin typeface="Google Sans"/>
                <a:ea typeface="Google Sans"/>
                <a:cs typeface="Google Sans"/>
                <a:sym typeface="Google Sans"/>
              </a:rPr>
            </a:br>
            <a:r>
              <a:rPr lang="en-GB" sz="1200">
                <a:solidFill>
                  <a:srgbClr val="6C7071"/>
                </a:solidFill>
                <a:latin typeface="Google Sans"/>
                <a:ea typeface="Google Sans"/>
                <a:cs typeface="Google Sans"/>
                <a:sym typeface="Google Sans"/>
              </a:rPr>
              <a:t>“Create a channel.”</a:t>
            </a:r>
            <a:br>
              <a:rPr lang="en-GB" sz="1200">
                <a:solidFill>
                  <a:srgbClr val="6C7071"/>
                </a:solidFill>
                <a:latin typeface="Google Sans"/>
                <a:ea typeface="Google Sans"/>
                <a:cs typeface="Google Sans"/>
                <a:sym typeface="Google Sans"/>
              </a:rPr>
            </a:br>
            <a:endParaRPr sz="1200">
              <a:solidFill>
                <a:srgbClr val="6C7071"/>
              </a:solidFill>
              <a:latin typeface="Google Sans"/>
              <a:ea typeface="Google Sans"/>
              <a:cs typeface="Google Sans"/>
              <a:sym typeface="Google Sans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>
                <a:solidFill>
                  <a:srgbClr val="6C7071"/>
                </a:solidFill>
                <a:latin typeface="Google Sans"/>
                <a:ea typeface="Google Sans"/>
                <a:cs typeface="Google Sans"/>
                <a:sym typeface="Google Sans"/>
              </a:rPr>
              <a:t>Click “Select” under “Use a custom name” and enter a name for your new channel.</a:t>
            </a:r>
            <a:br>
              <a:rPr lang="en-GB" sz="1200">
                <a:solidFill>
                  <a:srgbClr val="6C7071"/>
                </a:solidFill>
                <a:latin typeface="Google Sans"/>
                <a:ea typeface="Google Sans"/>
                <a:cs typeface="Google Sans"/>
                <a:sym typeface="Google Sans"/>
              </a:rPr>
            </a:br>
            <a:endParaRPr sz="1200">
              <a:solidFill>
                <a:srgbClr val="6C7071"/>
              </a:solidFill>
              <a:latin typeface="Google Sans"/>
              <a:ea typeface="Google Sans"/>
              <a:cs typeface="Google Sans"/>
              <a:sym typeface="Google Sans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>
                <a:solidFill>
                  <a:srgbClr val="6C7071"/>
                </a:solidFill>
                <a:latin typeface="Google Sans"/>
                <a:ea typeface="Google Sans"/>
                <a:cs typeface="Google Sans"/>
                <a:sym typeface="Google Sans"/>
              </a:rPr>
              <a:t>Follow the prompts, which guide you through the steps to customize your channel.</a:t>
            </a:r>
            <a:endParaRPr sz="1200">
              <a:solidFill>
                <a:srgbClr val="6C7071"/>
              </a:solidFill>
              <a:latin typeface="Google Sans"/>
              <a:ea typeface="Google Sans"/>
              <a:cs typeface="Google Sans"/>
              <a:sym typeface="Google Sans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rgbClr val="6C7071"/>
              </a:solidFill>
              <a:latin typeface="Google Sans"/>
              <a:ea typeface="Google Sans"/>
              <a:cs typeface="Google Sans"/>
              <a:sym typeface="Google Sans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sz="1200">
              <a:solidFill>
                <a:srgbClr val="6C7071"/>
              </a:solidFill>
              <a:latin typeface="Google Sans"/>
              <a:ea typeface="Google Sans"/>
              <a:cs typeface="Google Sans"/>
              <a:sym typeface="Google Sans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rgbClr val="6C7071"/>
              </a:solidFill>
              <a:latin typeface="Google Sans"/>
              <a:ea typeface="Google Sans"/>
              <a:cs typeface="Google Sans"/>
              <a:sym typeface="Google Sans"/>
            </a:endParaRPr>
          </a:p>
        </p:txBody>
      </p:sp>
      <p:sp>
        <p:nvSpPr>
          <p:cNvPr id="84" name="Google Shape;84;p14"/>
          <p:cNvSpPr txBox="1"/>
          <p:nvPr/>
        </p:nvSpPr>
        <p:spPr>
          <a:xfrm>
            <a:off x="364938" y="1146550"/>
            <a:ext cx="31266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rgbClr val="34A853"/>
                </a:solidFill>
                <a:latin typeface="Google Sans"/>
                <a:ea typeface="Google Sans"/>
                <a:cs typeface="Google Sans"/>
                <a:sym typeface="Google Sans"/>
              </a:rPr>
              <a:t>How to create a channel</a:t>
            </a:r>
            <a:endParaRPr sz="1800">
              <a:solidFill>
                <a:srgbClr val="34A853"/>
              </a:solidFill>
              <a:latin typeface="Google Sans"/>
              <a:ea typeface="Google Sans"/>
              <a:cs typeface="Google Sans"/>
              <a:sym typeface="Google Sans"/>
            </a:endParaRPr>
          </a:p>
        </p:txBody>
      </p:sp>
      <p:sp>
        <p:nvSpPr>
          <p:cNvPr id="85" name="Google Shape;85;p14"/>
          <p:cNvSpPr txBox="1"/>
          <p:nvPr/>
        </p:nvSpPr>
        <p:spPr>
          <a:xfrm>
            <a:off x="4011763" y="1146550"/>
            <a:ext cx="3471900" cy="451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rgbClr val="FBBC04"/>
                </a:solidFill>
                <a:latin typeface="Google Sans"/>
                <a:ea typeface="Google Sans"/>
                <a:cs typeface="Google Sans"/>
                <a:sym typeface="Google Sans"/>
              </a:rPr>
              <a:t>How to upload a video</a:t>
            </a:r>
            <a:endParaRPr sz="1800">
              <a:solidFill>
                <a:srgbClr val="FBBC04"/>
              </a:solidFill>
              <a:latin typeface="Google Sans"/>
              <a:ea typeface="Google Sans"/>
              <a:cs typeface="Google Sans"/>
              <a:sym typeface="Google Sans"/>
            </a:endParaRPr>
          </a:p>
        </p:txBody>
      </p:sp>
      <p:sp>
        <p:nvSpPr>
          <p:cNvPr id="86" name="Google Shape;86;p14"/>
          <p:cNvSpPr txBox="1"/>
          <p:nvPr/>
        </p:nvSpPr>
        <p:spPr>
          <a:xfrm>
            <a:off x="364938" y="1655650"/>
            <a:ext cx="361200" cy="318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200">
                <a:solidFill>
                  <a:srgbClr val="34A853"/>
                </a:solidFill>
                <a:latin typeface="Google Sans"/>
                <a:ea typeface="Google Sans"/>
                <a:cs typeface="Google Sans"/>
                <a:sym typeface="Google Sans"/>
              </a:rPr>
              <a:t>1.</a:t>
            </a:r>
            <a:endParaRPr b="1" sz="1200">
              <a:solidFill>
                <a:srgbClr val="34A853"/>
              </a:solidFill>
              <a:latin typeface="Google Sans"/>
              <a:ea typeface="Google Sans"/>
              <a:cs typeface="Google Sans"/>
              <a:sym typeface="Google Sans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200">
              <a:solidFill>
                <a:srgbClr val="34A853"/>
              </a:solidFill>
              <a:latin typeface="Google Sans"/>
              <a:ea typeface="Google Sans"/>
              <a:cs typeface="Google Sans"/>
              <a:sym typeface="Google Sans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200">
              <a:solidFill>
                <a:srgbClr val="34A853"/>
              </a:solidFill>
              <a:latin typeface="Google Sans"/>
              <a:ea typeface="Google Sans"/>
              <a:cs typeface="Google Sans"/>
              <a:sym typeface="Google Sans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200">
                <a:solidFill>
                  <a:srgbClr val="34A853"/>
                </a:solidFill>
                <a:latin typeface="Google Sans"/>
                <a:ea typeface="Google Sans"/>
                <a:cs typeface="Google Sans"/>
                <a:sym typeface="Google Sans"/>
              </a:rPr>
              <a:t>2.</a:t>
            </a:r>
            <a:endParaRPr b="1" sz="1200">
              <a:solidFill>
                <a:srgbClr val="34A853"/>
              </a:solidFill>
              <a:latin typeface="Google Sans"/>
              <a:ea typeface="Google Sans"/>
              <a:cs typeface="Google Sans"/>
              <a:sym typeface="Google Sans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200">
              <a:solidFill>
                <a:srgbClr val="34A853"/>
              </a:solidFill>
              <a:latin typeface="Google Sans"/>
              <a:ea typeface="Google Sans"/>
              <a:cs typeface="Google Sans"/>
              <a:sym typeface="Google Sans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200">
              <a:solidFill>
                <a:srgbClr val="34A853"/>
              </a:solidFill>
              <a:latin typeface="Google Sans"/>
              <a:ea typeface="Google Sans"/>
              <a:cs typeface="Google Sans"/>
              <a:sym typeface="Google Sans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200">
                <a:solidFill>
                  <a:srgbClr val="34A853"/>
                </a:solidFill>
                <a:latin typeface="Google Sans"/>
                <a:ea typeface="Google Sans"/>
                <a:cs typeface="Google Sans"/>
                <a:sym typeface="Google Sans"/>
              </a:rPr>
              <a:t>3.</a:t>
            </a:r>
            <a:endParaRPr b="1" sz="1200">
              <a:solidFill>
                <a:srgbClr val="34A853"/>
              </a:solidFill>
              <a:latin typeface="Google Sans"/>
              <a:ea typeface="Google Sans"/>
              <a:cs typeface="Google Sans"/>
              <a:sym typeface="Google Sans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200">
              <a:solidFill>
                <a:srgbClr val="34A853"/>
              </a:solidFill>
              <a:latin typeface="Google Sans"/>
              <a:ea typeface="Google Sans"/>
              <a:cs typeface="Google Sans"/>
              <a:sym typeface="Google Sans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200">
              <a:solidFill>
                <a:srgbClr val="34A853"/>
              </a:solidFill>
              <a:latin typeface="Google Sans"/>
              <a:ea typeface="Google Sans"/>
              <a:cs typeface="Google Sans"/>
              <a:sym typeface="Google Sans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200">
              <a:solidFill>
                <a:srgbClr val="34A853"/>
              </a:solidFill>
              <a:latin typeface="Google Sans"/>
              <a:ea typeface="Google Sans"/>
              <a:cs typeface="Google Sans"/>
              <a:sym typeface="Google Sans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200">
                <a:solidFill>
                  <a:srgbClr val="34A853"/>
                </a:solidFill>
                <a:latin typeface="Google Sans"/>
                <a:ea typeface="Google Sans"/>
                <a:cs typeface="Google Sans"/>
                <a:sym typeface="Google Sans"/>
              </a:rPr>
              <a:t>4.</a:t>
            </a:r>
            <a:endParaRPr b="1" sz="1200">
              <a:solidFill>
                <a:srgbClr val="34A853"/>
              </a:solidFill>
              <a:latin typeface="Google Sans"/>
              <a:ea typeface="Google Sans"/>
              <a:cs typeface="Google Sans"/>
              <a:sym typeface="Google Sans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200">
              <a:solidFill>
                <a:srgbClr val="34A853"/>
              </a:solidFill>
              <a:latin typeface="Google Sans"/>
              <a:ea typeface="Google Sans"/>
              <a:cs typeface="Google Sans"/>
              <a:sym typeface="Google Sans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200">
              <a:solidFill>
                <a:srgbClr val="34A853"/>
              </a:solidFill>
              <a:latin typeface="Google Sans"/>
              <a:ea typeface="Google Sans"/>
              <a:cs typeface="Google Sans"/>
              <a:sym typeface="Google Sans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200">
                <a:solidFill>
                  <a:srgbClr val="34A853"/>
                </a:solidFill>
                <a:latin typeface="Google Sans"/>
                <a:ea typeface="Google Sans"/>
                <a:cs typeface="Google Sans"/>
                <a:sym typeface="Google Sans"/>
              </a:rPr>
              <a:t>5.</a:t>
            </a:r>
            <a:endParaRPr b="1" sz="1200">
              <a:solidFill>
                <a:srgbClr val="34A853"/>
              </a:solidFill>
              <a:latin typeface="Google Sans"/>
              <a:ea typeface="Google Sans"/>
              <a:cs typeface="Google Sans"/>
              <a:sym typeface="Google Sans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200">
              <a:solidFill>
                <a:srgbClr val="34A853"/>
              </a:solidFill>
              <a:latin typeface="Google Sans"/>
              <a:ea typeface="Google Sans"/>
              <a:cs typeface="Google Sans"/>
              <a:sym typeface="Google Sans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200">
              <a:solidFill>
                <a:srgbClr val="34A853"/>
              </a:solidFill>
              <a:latin typeface="Google Sans"/>
              <a:ea typeface="Google Sans"/>
              <a:cs typeface="Google Sans"/>
              <a:sym typeface="Google Sans"/>
            </a:endParaRPr>
          </a:p>
        </p:txBody>
      </p:sp>
      <p:sp>
        <p:nvSpPr>
          <p:cNvPr id="87" name="Google Shape;87;p14"/>
          <p:cNvSpPr txBox="1"/>
          <p:nvPr/>
        </p:nvSpPr>
        <p:spPr>
          <a:xfrm>
            <a:off x="4238863" y="1655650"/>
            <a:ext cx="3017700" cy="3763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>
                <a:solidFill>
                  <a:srgbClr val="6C7071"/>
                </a:solidFill>
                <a:latin typeface="Google Sans"/>
                <a:ea typeface="Google Sans"/>
                <a:cs typeface="Google Sans"/>
                <a:sym typeface="Google Sans"/>
              </a:rPr>
              <a:t>Click “Create” in the upper left, next to your brand’s account pic. </a:t>
            </a:r>
            <a:br>
              <a:rPr lang="en-GB" sz="1200">
                <a:solidFill>
                  <a:srgbClr val="6C7071"/>
                </a:solidFill>
                <a:latin typeface="Google Sans"/>
                <a:ea typeface="Google Sans"/>
                <a:cs typeface="Google Sans"/>
                <a:sym typeface="Google Sans"/>
              </a:rPr>
            </a:br>
            <a:endParaRPr sz="1200">
              <a:solidFill>
                <a:srgbClr val="6C7071"/>
              </a:solidFill>
              <a:latin typeface="Google Sans"/>
              <a:ea typeface="Google Sans"/>
              <a:cs typeface="Google Sans"/>
              <a:sym typeface="Google Sans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>
                <a:solidFill>
                  <a:srgbClr val="6C7071"/>
                </a:solidFill>
                <a:latin typeface="Google Sans"/>
                <a:ea typeface="Google Sans"/>
                <a:cs typeface="Google Sans"/>
                <a:sym typeface="Google Sans"/>
              </a:rPr>
              <a:t>From the drop down menu, choose “Upload videos.”</a:t>
            </a:r>
            <a:endParaRPr sz="1200">
              <a:solidFill>
                <a:srgbClr val="6C7071"/>
              </a:solidFill>
              <a:latin typeface="Google Sans"/>
              <a:ea typeface="Google Sans"/>
              <a:cs typeface="Google Sans"/>
              <a:sym typeface="Google Sans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rgbClr val="6C7071"/>
              </a:solidFill>
              <a:latin typeface="Google Sans"/>
              <a:ea typeface="Google Sans"/>
              <a:cs typeface="Google Sans"/>
              <a:sym typeface="Google Sans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>
                <a:solidFill>
                  <a:srgbClr val="6C7071"/>
                </a:solidFill>
                <a:latin typeface="Google Sans"/>
                <a:ea typeface="Google Sans"/>
                <a:cs typeface="Google Sans"/>
                <a:sym typeface="Google Sans"/>
              </a:rPr>
              <a:t>Once you upload the video, enter all of the information on the details screen. </a:t>
            </a:r>
            <a:endParaRPr sz="1200">
              <a:solidFill>
                <a:srgbClr val="6C7071"/>
              </a:solidFill>
              <a:latin typeface="Google Sans"/>
              <a:ea typeface="Google Sans"/>
              <a:cs typeface="Google Sans"/>
              <a:sym typeface="Google Sans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rgbClr val="6C7071"/>
              </a:solidFill>
              <a:latin typeface="Google Sans"/>
              <a:ea typeface="Google Sans"/>
              <a:cs typeface="Google Sans"/>
              <a:sym typeface="Google Sans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>
                <a:solidFill>
                  <a:srgbClr val="6C7071"/>
                </a:solidFill>
                <a:latin typeface="Google Sans"/>
                <a:ea typeface="Google Sans"/>
                <a:cs typeface="Google Sans"/>
                <a:sym typeface="Google Sans"/>
              </a:rPr>
              <a:t>Choose video visibility: private, </a:t>
            </a:r>
            <a:br>
              <a:rPr lang="en-GB" sz="1200">
                <a:solidFill>
                  <a:srgbClr val="6C7071"/>
                </a:solidFill>
                <a:latin typeface="Google Sans"/>
                <a:ea typeface="Google Sans"/>
                <a:cs typeface="Google Sans"/>
                <a:sym typeface="Google Sans"/>
              </a:rPr>
            </a:br>
            <a:r>
              <a:rPr lang="en-GB" sz="1200">
                <a:solidFill>
                  <a:srgbClr val="6C7071"/>
                </a:solidFill>
                <a:latin typeface="Google Sans"/>
                <a:ea typeface="Google Sans"/>
                <a:cs typeface="Google Sans"/>
                <a:sym typeface="Google Sans"/>
              </a:rPr>
              <a:t>unlisted, or public.</a:t>
            </a:r>
            <a:r>
              <a:rPr lang="en-GB" sz="1200">
                <a:solidFill>
                  <a:srgbClr val="6C7071"/>
                </a:solidFill>
                <a:latin typeface="Google Sans"/>
                <a:ea typeface="Google Sans"/>
                <a:cs typeface="Google Sans"/>
                <a:sym typeface="Google Sans"/>
              </a:rPr>
              <a:t> Publish now or schedule for later.</a:t>
            </a:r>
            <a:endParaRPr sz="1200">
              <a:solidFill>
                <a:srgbClr val="6C7071"/>
              </a:solidFill>
              <a:latin typeface="Google Sans"/>
              <a:ea typeface="Google Sans"/>
              <a:cs typeface="Google Sans"/>
              <a:sym typeface="Google Sans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rgbClr val="6C7071"/>
              </a:solidFill>
              <a:latin typeface="Google Sans"/>
              <a:ea typeface="Google Sans"/>
              <a:cs typeface="Google Sans"/>
              <a:sym typeface="Google Sans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>
                <a:solidFill>
                  <a:srgbClr val="6C7071"/>
                </a:solidFill>
                <a:latin typeface="Google Sans"/>
                <a:ea typeface="Google Sans"/>
                <a:cs typeface="Google Sans"/>
                <a:sym typeface="Google Sans"/>
              </a:rPr>
              <a:t>Learn how people engage with your videos by reviewing video analytics.</a:t>
            </a:r>
            <a:endParaRPr sz="1200">
              <a:solidFill>
                <a:srgbClr val="6C7071"/>
              </a:solidFill>
              <a:latin typeface="Google Sans"/>
              <a:ea typeface="Google Sans"/>
              <a:cs typeface="Google Sans"/>
              <a:sym typeface="Google Sans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rgbClr val="6C7071"/>
              </a:solidFill>
              <a:latin typeface="Google Sans"/>
              <a:ea typeface="Google Sans"/>
              <a:cs typeface="Google Sans"/>
              <a:sym typeface="Google Sans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rgbClr val="6C7071"/>
              </a:solidFill>
              <a:latin typeface="Google Sans"/>
              <a:ea typeface="Google Sans"/>
              <a:cs typeface="Google Sans"/>
              <a:sym typeface="Google Sans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rgbClr val="6C7071"/>
              </a:solidFill>
              <a:latin typeface="Google Sans"/>
              <a:ea typeface="Google Sans"/>
              <a:cs typeface="Google Sans"/>
              <a:sym typeface="Google Sans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rgbClr val="6C7071"/>
              </a:solidFill>
              <a:latin typeface="Google Sans"/>
              <a:ea typeface="Google Sans"/>
              <a:cs typeface="Google Sans"/>
              <a:sym typeface="Google Sans"/>
            </a:endParaRPr>
          </a:p>
        </p:txBody>
      </p:sp>
      <p:sp>
        <p:nvSpPr>
          <p:cNvPr id="88" name="Google Shape;88;p14"/>
          <p:cNvSpPr txBox="1"/>
          <p:nvPr/>
        </p:nvSpPr>
        <p:spPr>
          <a:xfrm>
            <a:off x="4011763" y="1655650"/>
            <a:ext cx="361200" cy="318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200">
                <a:solidFill>
                  <a:srgbClr val="FBBC04"/>
                </a:solidFill>
                <a:latin typeface="Google Sans"/>
                <a:ea typeface="Google Sans"/>
                <a:cs typeface="Google Sans"/>
                <a:sym typeface="Google Sans"/>
              </a:rPr>
              <a:t>1.</a:t>
            </a:r>
            <a:endParaRPr b="1" sz="1200">
              <a:solidFill>
                <a:srgbClr val="FBBC04"/>
              </a:solidFill>
              <a:latin typeface="Google Sans"/>
              <a:ea typeface="Google Sans"/>
              <a:cs typeface="Google Sans"/>
              <a:sym typeface="Google Sans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200">
              <a:solidFill>
                <a:srgbClr val="FBBC04"/>
              </a:solidFill>
              <a:latin typeface="Google Sans"/>
              <a:ea typeface="Google Sans"/>
              <a:cs typeface="Google Sans"/>
              <a:sym typeface="Google Sans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200">
              <a:solidFill>
                <a:srgbClr val="FBBC04"/>
              </a:solidFill>
              <a:latin typeface="Google Sans"/>
              <a:ea typeface="Google Sans"/>
              <a:cs typeface="Google Sans"/>
              <a:sym typeface="Google Sans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200">
                <a:solidFill>
                  <a:srgbClr val="FBBC04"/>
                </a:solidFill>
                <a:latin typeface="Google Sans"/>
                <a:ea typeface="Google Sans"/>
                <a:cs typeface="Google Sans"/>
                <a:sym typeface="Google Sans"/>
              </a:rPr>
              <a:t>2.</a:t>
            </a:r>
            <a:endParaRPr b="1" sz="1200">
              <a:solidFill>
                <a:srgbClr val="FBBC04"/>
              </a:solidFill>
              <a:latin typeface="Google Sans"/>
              <a:ea typeface="Google Sans"/>
              <a:cs typeface="Google Sans"/>
              <a:sym typeface="Google Sans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200">
              <a:solidFill>
                <a:srgbClr val="FBBC04"/>
              </a:solidFill>
              <a:latin typeface="Google Sans"/>
              <a:ea typeface="Google Sans"/>
              <a:cs typeface="Google Sans"/>
              <a:sym typeface="Google Sans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200">
              <a:solidFill>
                <a:srgbClr val="FBBC04"/>
              </a:solidFill>
              <a:latin typeface="Google Sans"/>
              <a:ea typeface="Google Sans"/>
              <a:cs typeface="Google Sans"/>
              <a:sym typeface="Google Sans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200">
                <a:solidFill>
                  <a:srgbClr val="FBBC04"/>
                </a:solidFill>
                <a:latin typeface="Google Sans"/>
                <a:ea typeface="Google Sans"/>
                <a:cs typeface="Google Sans"/>
                <a:sym typeface="Google Sans"/>
              </a:rPr>
              <a:t>3.</a:t>
            </a:r>
            <a:endParaRPr b="1" sz="1200">
              <a:solidFill>
                <a:srgbClr val="FBBC04"/>
              </a:solidFill>
              <a:latin typeface="Google Sans"/>
              <a:ea typeface="Google Sans"/>
              <a:cs typeface="Google Sans"/>
              <a:sym typeface="Google Sans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200">
              <a:solidFill>
                <a:srgbClr val="FBBC04"/>
              </a:solidFill>
              <a:latin typeface="Google Sans"/>
              <a:ea typeface="Google Sans"/>
              <a:cs typeface="Google Sans"/>
              <a:sym typeface="Google Sans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200">
              <a:solidFill>
                <a:srgbClr val="FBBC04"/>
              </a:solidFill>
              <a:latin typeface="Google Sans"/>
              <a:ea typeface="Google Sans"/>
              <a:cs typeface="Google Sans"/>
              <a:sym typeface="Google Sans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200">
                <a:solidFill>
                  <a:srgbClr val="FBBC04"/>
                </a:solidFill>
                <a:latin typeface="Google Sans"/>
                <a:ea typeface="Google Sans"/>
                <a:cs typeface="Google Sans"/>
                <a:sym typeface="Google Sans"/>
              </a:rPr>
              <a:t>4.</a:t>
            </a:r>
            <a:endParaRPr b="1" sz="1200">
              <a:solidFill>
                <a:srgbClr val="FBBC04"/>
              </a:solidFill>
              <a:latin typeface="Google Sans"/>
              <a:ea typeface="Google Sans"/>
              <a:cs typeface="Google Sans"/>
              <a:sym typeface="Google Sans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200">
              <a:solidFill>
                <a:srgbClr val="FBBC04"/>
              </a:solidFill>
              <a:latin typeface="Google Sans"/>
              <a:ea typeface="Google Sans"/>
              <a:cs typeface="Google Sans"/>
              <a:sym typeface="Google Sans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200">
              <a:solidFill>
                <a:srgbClr val="FBBC04"/>
              </a:solidFill>
              <a:latin typeface="Google Sans"/>
              <a:ea typeface="Google Sans"/>
              <a:cs typeface="Google Sans"/>
              <a:sym typeface="Google Sans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200">
              <a:solidFill>
                <a:srgbClr val="FBBC04"/>
              </a:solidFill>
              <a:latin typeface="Google Sans"/>
              <a:ea typeface="Google Sans"/>
              <a:cs typeface="Google Sans"/>
              <a:sym typeface="Google Sans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200">
                <a:solidFill>
                  <a:srgbClr val="FBBC04"/>
                </a:solidFill>
                <a:latin typeface="Google Sans"/>
                <a:ea typeface="Google Sans"/>
                <a:cs typeface="Google Sans"/>
                <a:sym typeface="Google Sans"/>
              </a:rPr>
              <a:t>5.</a:t>
            </a:r>
            <a:endParaRPr b="1" sz="1200">
              <a:solidFill>
                <a:srgbClr val="FBBC04"/>
              </a:solidFill>
              <a:latin typeface="Google Sans"/>
              <a:ea typeface="Google Sans"/>
              <a:cs typeface="Google Sans"/>
              <a:sym typeface="Google Sans"/>
            </a:endParaRPr>
          </a:p>
        </p:txBody>
      </p:sp>
      <p:sp>
        <p:nvSpPr>
          <p:cNvPr id="89" name="Google Shape;89;p14"/>
          <p:cNvSpPr txBox="1"/>
          <p:nvPr/>
        </p:nvSpPr>
        <p:spPr>
          <a:xfrm>
            <a:off x="0" y="5464388"/>
            <a:ext cx="7772400" cy="451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rgbClr val="4285F4"/>
                </a:solidFill>
                <a:latin typeface="Google Sans"/>
                <a:ea typeface="Google Sans"/>
                <a:cs typeface="Google Sans"/>
                <a:sym typeface="Google Sans"/>
              </a:rPr>
              <a:t>Additional Resources</a:t>
            </a:r>
            <a:endParaRPr sz="1800">
              <a:solidFill>
                <a:srgbClr val="4285F4"/>
              </a:solidFill>
              <a:latin typeface="Google Sans"/>
              <a:ea typeface="Google Sans"/>
              <a:cs typeface="Google Sans"/>
              <a:sym typeface="Google Sans"/>
            </a:endParaRPr>
          </a:p>
        </p:txBody>
      </p:sp>
      <p:sp>
        <p:nvSpPr>
          <p:cNvPr id="90" name="Google Shape;90;p14"/>
          <p:cNvSpPr txBox="1"/>
          <p:nvPr/>
        </p:nvSpPr>
        <p:spPr>
          <a:xfrm>
            <a:off x="437329" y="5970200"/>
            <a:ext cx="3236100" cy="561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300">
                <a:solidFill>
                  <a:srgbClr val="6C7071"/>
                </a:solidFill>
                <a:latin typeface="Google Sans"/>
                <a:ea typeface="Google Sans"/>
                <a:cs typeface="Google Sans"/>
                <a:sym typeface="Google Sans"/>
              </a:rPr>
              <a:t>Advertise on YouTube</a:t>
            </a:r>
            <a:endParaRPr b="1" sz="1300">
              <a:solidFill>
                <a:srgbClr val="6C7071"/>
              </a:solidFill>
              <a:latin typeface="Google Sans"/>
              <a:ea typeface="Google Sans"/>
              <a:cs typeface="Google Sans"/>
              <a:sym typeface="Google Sans"/>
            </a:endParaRPr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200">
                <a:solidFill>
                  <a:srgbClr val="4285F4"/>
                </a:solidFill>
                <a:latin typeface="Google Sans"/>
                <a:ea typeface="Google Sans"/>
                <a:cs typeface="Google Sans"/>
                <a:sym typeface="Google Sans"/>
              </a:rPr>
              <a:t>youtube.com/ads</a:t>
            </a:r>
            <a:endParaRPr b="1" sz="1200">
              <a:solidFill>
                <a:srgbClr val="4285F4"/>
              </a:solidFill>
              <a:latin typeface="Google Sans"/>
              <a:ea typeface="Google Sans"/>
              <a:cs typeface="Google Sans"/>
              <a:sym typeface="Google Sans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1200">
                <a:solidFill>
                  <a:srgbClr val="6C7071"/>
                </a:solidFill>
                <a:latin typeface="Google Sans"/>
                <a:ea typeface="Google Sans"/>
                <a:cs typeface="Google Sans"/>
                <a:sym typeface="Google Sans"/>
              </a:rPr>
              <a:t>Explore advertising options on YouTube.</a:t>
            </a:r>
            <a:endParaRPr sz="1200">
              <a:solidFill>
                <a:srgbClr val="6C7071"/>
              </a:solidFill>
              <a:latin typeface="Google Sans"/>
              <a:ea typeface="Google Sans"/>
              <a:cs typeface="Google Sans"/>
              <a:sym typeface="Google Sans"/>
            </a:endParaRPr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rgbClr val="4285F4"/>
              </a:solidFill>
              <a:latin typeface="Google Sans"/>
              <a:ea typeface="Google Sans"/>
              <a:cs typeface="Google Sans"/>
              <a:sym typeface="Google Sans"/>
            </a:endParaRPr>
          </a:p>
        </p:txBody>
      </p:sp>
      <p:sp>
        <p:nvSpPr>
          <p:cNvPr id="91" name="Google Shape;91;p14"/>
          <p:cNvSpPr txBox="1"/>
          <p:nvPr/>
        </p:nvSpPr>
        <p:spPr>
          <a:xfrm>
            <a:off x="4208475" y="5970200"/>
            <a:ext cx="3126600" cy="700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300">
                <a:solidFill>
                  <a:srgbClr val="6C7071"/>
                </a:solidFill>
                <a:latin typeface="Google Sans"/>
                <a:ea typeface="Google Sans"/>
                <a:cs typeface="Google Sans"/>
                <a:sym typeface="Google Sans"/>
              </a:rPr>
              <a:t>Stream with YouTube Live</a:t>
            </a:r>
            <a:endParaRPr b="1" sz="1300">
              <a:solidFill>
                <a:srgbClr val="6C7071"/>
              </a:solidFill>
              <a:latin typeface="Google Sans"/>
              <a:ea typeface="Google Sans"/>
              <a:cs typeface="Google Sans"/>
              <a:sym typeface="Google Sans"/>
            </a:endParaRPr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200">
                <a:solidFill>
                  <a:srgbClr val="4285F4"/>
                </a:solidFill>
                <a:latin typeface="Google Sans"/>
                <a:ea typeface="Google Sans"/>
                <a:cs typeface="Google Sans"/>
                <a:sym typeface="Google Sans"/>
              </a:rPr>
              <a:t>s</a:t>
            </a:r>
            <a:r>
              <a:rPr b="1" lang="en-GB" sz="1200">
                <a:solidFill>
                  <a:srgbClr val="4285F4"/>
                </a:solidFill>
                <a:latin typeface="Google Sans"/>
                <a:ea typeface="Google Sans"/>
                <a:cs typeface="Google Sans"/>
                <a:sym typeface="Google Sans"/>
              </a:rPr>
              <a:t>tudio.youtube.com</a:t>
            </a:r>
            <a:endParaRPr b="1" sz="1200">
              <a:solidFill>
                <a:srgbClr val="4285F4"/>
              </a:solidFill>
              <a:latin typeface="Google Sans"/>
              <a:ea typeface="Google Sans"/>
              <a:cs typeface="Google Sans"/>
              <a:sym typeface="Google Sans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>
                <a:solidFill>
                  <a:srgbClr val="6C7071"/>
                </a:solidFill>
                <a:latin typeface="Google Sans"/>
                <a:ea typeface="Google Sans"/>
                <a:cs typeface="Google Sans"/>
                <a:sym typeface="Google Sans"/>
              </a:rPr>
              <a:t>Reach &amp; interact with people in real time.</a:t>
            </a:r>
            <a:endParaRPr sz="1200">
              <a:solidFill>
                <a:srgbClr val="4285F4"/>
              </a:solidFill>
              <a:latin typeface="Google Sans"/>
              <a:ea typeface="Google Sans"/>
              <a:cs typeface="Google Sans"/>
              <a:sym typeface="Google Sans"/>
            </a:endParaRPr>
          </a:p>
        </p:txBody>
      </p:sp>
      <p:sp>
        <p:nvSpPr>
          <p:cNvPr id="92" name="Google Shape;92;p14"/>
          <p:cNvSpPr txBox="1"/>
          <p:nvPr/>
        </p:nvSpPr>
        <p:spPr>
          <a:xfrm>
            <a:off x="1955700" y="7044025"/>
            <a:ext cx="3861000" cy="561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300">
                <a:solidFill>
                  <a:srgbClr val="6C7071"/>
                </a:solidFill>
                <a:latin typeface="Google Sans"/>
                <a:ea typeface="Google Sans"/>
                <a:cs typeface="Google Sans"/>
                <a:sym typeface="Google Sans"/>
              </a:rPr>
              <a:t>Creator Academy</a:t>
            </a:r>
            <a:endParaRPr b="1" sz="1300">
              <a:solidFill>
                <a:srgbClr val="6C7071"/>
              </a:solidFill>
              <a:latin typeface="Google Sans"/>
              <a:ea typeface="Google Sans"/>
              <a:cs typeface="Google Sans"/>
              <a:sym typeface="Google Sans"/>
            </a:endParaRPr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-GB" sz="1200">
                <a:solidFill>
                  <a:srgbClr val="4285F4"/>
                </a:solidFill>
                <a:uFill>
                  <a:noFill/>
                </a:uFill>
                <a:latin typeface="Google Sans"/>
                <a:ea typeface="Google Sans"/>
                <a:cs typeface="Google Sans"/>
                <a:sym typeface="Google Sans"/>
                <a:hlinkClick r:id="rId5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c</a:t>
            </a:r>
            <a:r>
              <a:rPr b="1" lang="en-GB" sz="1200">
                <a:solidFill>
                  <a:srgbClr val="4285F4"/>
                </a:solidFill>
                <a:uFill>
                  <a:noFill/>
                </a:uFill>
                <a:latin typeface="Google Sans"/>
                <a:ea typeface="Google Sans"/>
                <a:cs typeface="Google Sans"/>
                <a:sym typeface="Google Sans"/>
                <a:hlinkClick r:id="rId6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reatoracademy.youtube.com</a:t>
            </a:r>
            <a:endParaRPr b="1" sz="1200" u="sng">
              <a:solidFill>
                <a:srgbClr val="4285F4"/>
              </a:solidFill>
              <a:latin typeface="Google Sans"/>
              <a:ea typeface="Google Sans"/>
              <a:cs typeface="Google Sans"/>
              <a:sym typeface="Google Sans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1200">
                <a:solidFill>
                  <a:srgbClr val="6C7071"/>
                </a:solidFill>
                <a:latin typeface="Google Sans"/>
                <a:ea typeface="Google Sans"/>
                <a:cs typeface="Google Sans"/>
                <a:sym typeface="Google Sans"/>
              </a:rPr>
              <a:t>Grow your channel with free online courses.</a:t>
            </a:r>
            <a:endParaRPr sz="1200">
              <a:solidFill>
                <a:srgbClr val="6C7071"/>
              </a:solidFill>
              <a:latin typeface="Google Sans"/>
              <a:ea typeface="Google Sans"/>
              <a:cs typeface="Google Sans"/>
              <a:sym typeface="Google Sans"/>
            </a:endParaRPr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200" u="sng">
              <a:solidFill>
                <a:srgbClr val="4285F4"/>
              </a:solidFill>
              <a:latin typeface="Google Sans"/>
              <a:ea typeface="Google Sans"/>
              <a:cs typeface="Google Sans"/>
              <a:sym typeface="Google Sans"/>
            </a:endParaRPr>
          </a:p>
        </p:txBody>
      </p:sp>
      <p:pic>
        <p:nvPicPr>
          <p:cNvPr id="93" name="Google Shape;93;p14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-15050" y="8443239"/>
            <a:ext cx="7772402" cy="129553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