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handoutMasterIdLst>
    <p:handoutMasterId r:id="rId30"/>
  </p:handoutMasterIdLst>
  <p:sldIdLst>
    <p:sldId id="312" r:id="rId2"/>
    <p:sldId id="310" r:id="rId3"/>
    <p:sldId id="287" r:id="rId4"/>
    <p:sldId id="335" r:id="rId5"/>
    <p:sldId id="304" r:id="rId6"/>
    <p:sldId id="301" r:id="rId7"/>
    <p:sldId id="319" r:id="rId8"/>
    <p:sldId id="317" r:id="rId9"/>
    <p:sldId id="333" r:id="rId10"/>
    <p:sldId id="323" r:id="rId11"/>
    <p:sldId id="326" r:id="rId12"/>
    <p:sldId id="331" r:id="rId13"/>
    <p:sldId id="270" r:id="rId14"/>
    <p:sldId id="315" r:id="rId15"/>
    <p:sldId id="316" r:id="rId16"/>
    <p:sldId id="311" r:id="rId17"/>
    <p:sldId id="320" r:id="rId18"/>
    <p:sldId id="321" r:id="rId19"/>
    <p:sldId id="322" r:id="rId20"/>
    <p:sldId id="332" r:id="rId21"/>
    <p:sldId id="262" r:id="rId22"/>
    <p:sldId id="334" r:id="rId23"/>
    <p:sldId id="341" r:id="rId24"/>
    <p:sldId id="328" r:id="rId25"/>
    <p:sldId id="340" r:id="rId26"/>
    <p:sldId id="346" r:id="rId27"/>
    <p:sldId id="34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6"/>
    <p:restoredTop sz="94686"/>
  </p:normalViewPr>
  <p:slideViewPr>
    <p:cSldViewPr snapToGrid="0" snapToObjects="1">
      <p:cViewPr>
        <p:scale>
          <a:sx n="117" d="100"/>
          <a:sy n="117" d="100"/>
        </p:scale>
        <p:origin x="-132"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FF69C-9378-2841-BAB8-1D8DC82F868E}" type="doc">
      <dgm:prSet loTypeId="urn:microsoft.com/office/officeart/2005/8/layout/vList5" loCatId="" qsTypeId="urn:microsoft.com/office/officeart/2005/8/quickstyle/simple1" qsCatId="simple" csTypeId="urn:microsoft.com/office/officeart/2005/8/colors/accent0_3" csCatId="mainScheme" phldr="1"/>
      <dgm:spPr/>
      <dgm:t>
        <a:bodyPr/>
        <a:lstStyle/>
        <a:p>
          <a:endParaRPr lang="en-US"/>
        </a:p>
      </dgm:t>
    </dgm:pt>
    <dgm:pt modelId="{F70D54E4-22D6-D843-B27A-46EA6C449289}">
      <dgm:prSet phldrT="[Text]" custT="1"/>
      <dgm:spPr/>
      <dgm:t>
        <a:bodyPr/>
        <a:lstStyle/>
        <a:p>
          <a:pPr algn="l"/>
          <a:r>
            <a:rPr lang="en-US" sz="3600" dirty="0"/>
            <a:t>Volatile</a:t>
          </a:r>
        </a:p>
      </dgm:t>
    </dgm:pt>
    <dgm:pt modelId="{59E9596C-D0A5-0742-BE83-68D36CEFEF55}" type="parTrans" cxnId="{C8B53986-0DBD-2C42-A8D0-9855FDAC7DC3}">
      <dgm:prSet/>
      <dgm:spPr/>
      <dgm:t>
        <a:bodyPr/>
        <a:lstStyle/>
        <a:p>
          <a:endParaRPr lang="en-US" sz="1600"/>
        </a:p>
      </dgm:t>
    </dgm:pt>
    <dgm:pt modelId="{89FB17E5-4602-7F4A-A060-8467713F7036}" type="sibTrans" cxnId="{C8B53986-0DBD-2C42-A8D0-9855FDAC7DC3}">
      <dgm:prSet/>
      <dgm:spPr/>
      <dgm:t>
        <a:bodyPr/>
        <a:lstStyle/>
        <a:p>
          <a:endParaRPr lang="en-US" sz="1600"/>
        </a:p>
      </dgm:t>
    </dgm:pt>
    <dgm:pt modelId="{F1A5C24D-677C-3F47-804B-FC741CE4A3A3}">
      <dgm:prSet phldrT="[Text]" custT="1"/>
      <dgm:spPr/>
      <dgm:t>
        <a:bodyPr/>
        <a:lstStyle/>
        <a:p>
          <a:pPr>
            <a:buNone/>
          </a:pPr>
          <a:r>
            <a:rPr lang="en-US" sz="2800" dirty="0"/>
            <a:t>Unstable; unpredictable change</a:t>
          </a:r>
        </a:p>
      </dgm:t>
    </dgm:pt>
    <dgm:pt modelId="{E3B0FAC0-3BE2-0B41-95A9-9061DC2EA075}" type="parTrans" cxnId="{2582B7D2-B03B-D547-95C5-91F27795B026}">
      <dgm:prSet/>
      <dgm:spPr/>
      <dgm:t>
        <a:bodyPr/>
        <a:lstStyle/>
        <a:p>
          <a:endParaRPr lang="en-US" sz="1600"/>
        </a:p>
      </dgm:t>
    </dgm:pt>
    <dgm:pt modelId="{7CCC390E-5B72-8A41-9903-34CF4E3D8FB3}" type="sibTrans" cxnId="{2582B7D2-B03B-D547-95C5-91F27795B026}">
      <dgm:prSet/>
      <dgm:spPr/>
      <dgm:t>
        <a:bodyPr/>
        <a:lstStyle/>
        <a:p>
          <a:endParaRPr lang="en-US" sz="1600"/>
        </a:p>
      </dgm:t>
    </dgm:pt>
    <dgm:pt modelId="{9706E767-0D89-5E4A-B62B-D6E650C04574}">
      <dgm:prSet phldrT="[Text]" custT="1"/>
      <dgm:spPr/>
      <dgm:t>
        <a:bodyPr/>
        <a:lstStyle/>
        <a:p>
          <a:pPr algn="l"/>
          <a:r>
            <a:rPr lang="en-US" sz="3600" dirty="0"/>
            <a:t>Uncertain</a:t>
          </a:r>
        </a:p>
      </dgm:t>
    </dgm:pt>
    <dgm:pt modelId="{8502AB83-E018-354A-A7B2-C4ADA6C8E3FB}" type="parTrans" cxnId="{29FCD479-A9DC-B549-BA4C-3A451110404D}">
      <dgm:prSet/>
      <dgm:spPr/>
      <dgm:t>
        <a:bodyPr/>
        <a:lstStyle/>
        <a:p>
          <a:endParaRPr lang="en-US" sz="1600"/>
        </a:p>
      </dgm:t>
    </dgm:pt>
    <dgm:pt modelId="{B8DFAE2D-123C-4F4B-A79E-223D9F987D1E}" type="sibTrans" cxnId="{29FCD479-A9DC-B549-BA4C-3A451110404D}">
      <dgm:prSet/>
      <dgm:spPr/>
      <dgm:t>
        <a:bodyPr/>
        <a:lstStyle/>
        <a:p>
          <a:endParaRPr lang="en-US" sz="1600"/>
        </a:p>
      </dgm:t>
    </dgm:pt>
    <dgm:pt modelId="{8318B792-F159-4145-B21A-D65A6D50D4C3}">
      <dgm:prSet phldrT="[Text]" custT="1"/>
      <dgm:spPr/>
      <dgm:t>
        <a:bodyPr/>
        <a:lstStyle/>
        <a:p>
          <a:pPr>
            <a:buNone/>
          </a:pPr>
          <a:r>
            <a:rPr lang="en-US" sz="2800" dirty="0"/>
            <a:t>Unreliable; lacking certainty of outcome</a:t>
          </a:r>
        </a:p>
      </dgm:t>
    </dgm:pt>
    <dgm:pt modelId="{F24A4F74-C9CF-8046-8E07-B40D12EF24E7}" type="parTrans" cxnId="{1C128849-A64B-394C-A366-2C0DB8C1EA24}">
      <dgm:prSet/>
      <dgm:spPr/>
      <dgm:t>
        <a:bodyPr/>
        <a:lstStyle/>
        <a:p>
          <a:endParaRPr lang="en-US" sz="1600"/>
        </a:p>
      </dgm:t>
    </dgm:pt>
    <dgm:pt modelId="{F7BB91E4-D75A-3C47-AE1C-101675744E44}" type="sibTrans" cxnId="{1C128849-A64B-394C-A366-2C0DB8C1EA24}">
      <dgm:prSet/>
      <dgm:spPr/>
      <dgm:t>
        <a:bodyPr/>
        <a:lstStyle/>
        <a:p>
          <a:endParaRPr lang="en-US" sz="1600"/>
        </a:p>
      </dgm:t>
    </dgm:pt>
    <dgm:pt modelId="{997A7973-E1AD-9A46-8E40-B87C75F787FC}">
      <dgm:prSet phldrT="[Text]" custT="1"/>
      <dgm:spPr/>
      <dgm:t>
        <a:bodyPr/>
        <a:lstStyle/>
        <a:p>
          <a:pPr algn="l"/>
          <a:r>
            <a:rPr lang="en-US" sz="3600" dirty="0"/>
            <a:t>Complex</a:t>
          </a:r>
        </a:p>
      </dgm:t>
    </dgm:pt>
    <dgm:pt modelId="{38F7950E-B256-FA49-82EF-0E36C0A4DB45}" type="parTrans" cxnId="{F331A49E-E7A2-134D-B3B1-3E71B5E5B579}">
      <dgm:prSet/>
      <dgm:spPr/>
      <dgm:t>
        <a:bodyPr/>
        <a:lstStyle/>
        <a:p>
          <a:endParaRPr lang="en-US" sz="1600"/>
        </a:p>
      </dgm:t>
    </dgm:pt>
    <dgm:pt modelId="{D77F07F2-18AD-9E49-B604-312DE7544851}" type="sibTrans" cxnId="{F331A49E-E7A2-134D-B3B1-3E71B5E5B579}">
      <dgm:prSet/>
      <dgm:spPr/>
      <dgm:t>
        <a:bodyPr/>
        <a:lstStyle/>
        <a:p>
          <a:endParaRPr lang="en-US" sz="1600"/>
        </a:p>
      </dgm:t>
    </dgm:pt>
    <dgm:pt modelId="{BE06B473-402B-2542-939E-BE308526E584}">
      <dgm:prSet phldrT="[Text]" custT="1"/>
      <dgm:spPr/>
      <dgm:t>
        <a:bodyPr/>
        <a:lstStyle/>
        <a:p>
          <a:pPr>
            <a:buNone/>
          </a:pPr>
          <a:r>
            <a:rPr lang="en-US" sz="2800" dirty="0"/>
            <a:t>Multiple, inter-dependencies</a:t>
          </a:r>
        </a:p>
      </dgm:t>
    </dgm:pt>
    <dgm:pt modelId="{7957E03E-C00D-D045-A956-228E108B801B}" type="parTrans" cxnId="{61004544-F74B-8B41-B32A-DC00675F667E}">
      <dgm:prSet/>
      <dgm:spPr/>
      <dgm:t>
        <a:bodyPr/>
        <a:lstStyle/>
        <a:p>
          <a:endParaRPr lang="en-US" sz="1600"/>
        </a:p>
      </dgm:t>
    </dgm:pt>
    <dgm:pt modelId="{B6C5D920-B759-C945-AD6D-3636BC4F4492}" type="sibTrans" cxnId="{61004544-F74B-8B41-B32A-DC00675F667E}">
      <dgm:prSet/>
      <dgm:spPr/>
      <dgm:t>
        <a:bodyPr/>
        <a:lstStyle/>
        <a:p>
          <a:endParaRPr lang="en-US" sz="1600"/>
        </a:p>
      </dgm:t>
    </dgm:pt>
    <dgm:pt modelId="{336F2EF9-EBA5-1E46-B2DC-37899A205A94}">
      <dgm:prSet phldrT="[Text]" custT="1"/>
      <dgm:spPr/>
      <dgm:t>
        <a:bodyPr/>
        <a:lstStyle/>
        <a:p>
          <a:pPr algn="l"/>
          <a:r>
            <a:rPr lang="en-US" sz="3600" dirty="0"/>
            <a:t>Ambiguous</a:t>
          </a:r>
        </a:p>
      </dgm:t>
    </dgm:pt>
    <dgm:pt modelId="{34F87E18-F1CC-4149-AB1A-354B51E4476E}" type="parTrans" cxnId="{FDE51985-EB35-DB42-9492-C1824C4B9787}">
      <dgm:prSet/>
      <dgm:spPr/>
      <dgm:t>
        <a:bodyPr/>
        <a:lstStyle/>
        <a:p>
          <a:endParaRPr lang="en-US" sz="1600"/>
        </a:p>
      </dgm:t>
    </dgm:pt>
    <dgm:pt modelId="{FCF6270F-235E-E045-A5A5-812699E435C2}" type="sibTrans" cxnId="{FDE51985-EB35-DB42-9492-C1824C4B9787}">
      <dgm:prSet/>
      <dgm:spPr/>
      <dgm:t>
        <a:bodyPr/>
        <a:lstStyle/>
        <a:p>
          <a:endParaRPr lang="en-US" sz="1600"/>
        </a:p>
      </dgm:t>
    </dgm:pt>
    <dgm:pt modelId="{8E373C19-8CAF-0842-A566-F83E8E6B914C}">
      <dgm:prSet phldrT="[Text]" custT="1"/>
      <dgm:spPr/>
      <dgm:t>
        <a:bodyPr/>
        <a:lstStyle/>
        <a:p>
          <a:pPr>
            <a:buNone/>
          </a:pPr>
          <a:r>
            <a:rPr lang="en-US" sz="2800" dirty="0"/>
            <a:t>Unfamiliar; lacking clear meaning</a:t>
          </a:r>
        </a:p>
      </dgm:t>
    </dgm:pt>
    <dgm:pt modelId="{24249FD9-A334-D740-A9ED-8EF9C59A4122}" type="parTrans" cxnId="{A3DF531D-EC8D-7F4E-9161-1B3C00AA69A7}">
      <dgm:prSet/>
      <dgm:spPr/>
      <dgm:t>
        <a:bodyPr/>
        <a:lstStyle/>
        <a:p>
          <a:endParaRPr lang="en-US" sz="1600"/>
        </a:p>
      </dgm:t>
    </dgm:pt>
    <dgm:pt modelId="{4614DA60-BBFC-F54C-9C21-88F01870FAAE}" type="sibTrans" cxnId="{A3DF531D-EC8D-7F4E-9161-1B3C00AA69A7}">
      <dgm:prSet/>
      <dgm:spPr/>
      <dgm:t>
        <a:bodyPr/>
        <a:lstStyle/>
        <a:p>
          <a:endParaRPr lang="en-US" sz="1600"/>
        </a:p>
      </dgm:t>
    </dgm:pt>
    <dgm:pt modelId="{A3876042-0741-1A49-BB2E-1BEC50DB3EF9}" type="pres">
      <dgm:prSet presAssocID="{312FF69C-9378-2841-BAB8-1D8DC82F868E}" presName="Name0" presStyleCnt="0">
        <dgm:presLayoutVars>
          <dgm:dir/>
          <dgm:animLvl val="lvl"/>
          <dgm:resizeHandles val="exact"/>
        </dgm:presLayoutVars>
      </dgm:prSet>
      <dgm:spPr/>
      <dgm:t>
        <a:bodyPr/>
        <a:lstStyle/>
        <a:p>
          <a:endParaRPr lang="en-US"/>
        </a:p>
      </dgm:t>
    </dgm:pt>
    <dgm:pt modelId="{CCF968FB-DB2F-2848-B938-063BE831EB66}" type="pres">
      <dgm:prSet presAssocID="{F70D54E4-22D6-D843-B27A-46EA6C449289}" presName="linNode" presStyleCnt="0"/>
      <dgm:spPr/>
    </dgm:pt>
    <dgm:pt modelId="{953FFAD1-D6EC-8F4C-BA22-C32E369AED37}" type="pres">
      <dgm:prSet presAssocID="{F70D54E4-22D6-D843-B27A-46EA6C449289}" presName="parentText" presStyleLbl="node1" presStyleIdx="0" presStyleCnt="4">
        <dgm:presLayoutVars>
          <dgm:chMax val="1"/>
          <dgm:bulletEnabled val="1"/>
        </dgm:presLayoutVars>
      </dgm:prSet>
      <dgm:spPr/>
      <dgm:t>
        <a:bodyPr/>
        <a:lstStyle/>
        <a:p>
          <a:endParaRPr lang="en-US"/>
        </a:p>
      </dgm:t>
    </dgm:pt>
    <dgm:pt modelId="{643DA592-F6DE-1143-B982-F0FB0CBF625F}" type="pres">
      <dgm:prSet presAssocID="{F70D54E4-22D6-D843-B27A-46EA6C449289}" presName="descendantText" presStyleLbl="alignAccFollowNode1" presStyleIdx="0" presStyleCnt="4">
        <dgm:presLayoutVars>
          <dgm:bulletEnabled val="1"/>
        </dgm:presLayoutVars>
      </dgm:prSet>
      <dgm:spPr/>
      <dgm:t>
        <a:bodyPr/>
        <a:lstStyle/>
        <a:p>
          <a:endParaRPr lang="en-US"/>
        </a:p>
      </dgm:t>
    </dgm:pt>
    <dgm:pt modelId="{AC67575B-58F2-F342-A88F-92BBD2B16758}" type="pres">
      <dgm:prSet presAssocID="{89FB17E5-4602-7F4A-A060-8467713F7036}" presName="sp" presStyleCnt="0"/>
      <dgm:spPr/>
    </dgm:pt>
    <dgm:pt modelId="{93243997-4D74-8C44-840D-437DAE06E292}" type="pres">
      <dgm:prSet presAssocID="{9706E767-0D89-5E4A-B62B-D6E650C04574}" presName="linNode" presStyleCnt="0"/>
      <dgm:spPr/>
    </dgm:pt>
    <dgm:pt modelId="{251B8C67-8B35-4247-BD77-37E097AC3BB4}" type="pres">
      <dgm:prSet presAssocID="{9706E767-0D89-5E4A-B62B-D6E650C04574}" presName="parentText" presStyleLbl="node1" presStyleIdx="1" presStyleCnt="4">
        <dgm:presLayoutVars>
          <dgm:chMax val="1"/>
          <dgm:bulletEnabled val="1"/>
        </dgm:presLayoutVars>
      </dgm:prSet>
      <dgm:spPr/>
      <dgm:t>
        <a:bodyPr/>
        <a:lstStyle/>
        <a:p>
          <a:endParaRPr lang="en-US"/>
        </a:p>
      </dgm:t>
    </dgm:pt>
    <dgm:pt modelId="{282A8A1B-37E1-6946-965D-1D7A2C741B8E}" type="pres">
      <dgm:prSet presAssocID="{9706E767-0D89-5E4A-B62B-D6E650C04574}" presName="descendantText" presStyleLbl="alignAccFollowNode1" presStyleIdx="1" presStyleCnt="4">
        <dgm:presLayoutVars>
          <dgm:bulletEnabled val="1"/>
        </dgm:presLayoutVars>
      </dgm:prSet>
      <dgm:spPr/>
      <dgm:t>
        <a:bodyPr/>
        <a:lstStyle/>
        <a:p>
          <a:endParaRPr lang="en-US"/>
        </a:p>
      </dgm:t>
    </dgm:pt>
    <dgm:pt modelId="{F291D9E9-1460-3441-AFB6-B14F0AE03241}" type="pres">
      <dgm:prSet presAssocID="{B8DFAE2D-123C-4F4B-A79E-223D9F987D1E}" presName="sp" presStyleCnt="0"/>
      <dgm:spPr/>
    </dgm:pt>
    <dgm:pt modelId="{6DFE704E-03EC-024A-8634-0C2C0D1FAA99}" type="pres">
      <dgm:prSet presAssocID="{997A7973-E1AD-9A46-8E40-B87C75F787FC}" presName="linNode" presStyleCnt="0"/>
      <dgm:spPr/>
    </dgm:pt>
    <dgm:pt modelId="{9173537C-80C4-984B-A3E2-8BC1E0CBD66D}" type="pres">
      <dgm:prSet presAssocID="{997A7973-E1AD-9A46-8E40-B87C75F787FC}" presName="parentText" presStyleLbl="node1" presStyleIdx="2" presStyleCnt="4">
        <dgm:presLayoutVars>
          <dgm:chMax val="1"/>
          <dgm:bulletEnabled val="1"/>
        </dgm:presLayoutVars>
      </dgm:prSet>
      <dgm:spPr/>
      <dgm:t>
        <a:bodyPr/>
        <a:lstStyle/>
        <a:p>
          <a:endParaRPr lang="en-US"/>
        </a:p>
      </dgm:t>
    </dgm:pt>
    <dgm:pt modelId="{E85659C8-B14D-1442-90B8-624C784D92E5}" type="pres">
      <dgm:prSet presAssocID="{997A7973-E1AD-9A46-8E40-B87C75F787FC}" presName="descendantText" presStyleLbl="alignAccFollowNode1" presStyleIdx="2" presStyleCnt="4">
        <dgm:presLayoutVars>
          <dgm:bulletEnabled val="1"/>
        </dgm:presLayoutVars>
      </dgm:prSet>
      <dgm:spPr/>
      <dgm:t>
        <a:bodyPr/>
        <a:lstStyle/>
        <a:p>
          <a:endParaRPr lang="en-US"/>
        </a:p>
      </dgm:t>
    </dgm:pt>
    <dgm:pt modelId="{AFE66151-5841-AA46-911F-809AF578B213}" type="pres">
      <dgm:prSet presAssocID="{D77F07F2-18AD-9E49-B604-312DE7544851}" presName="sp" presStyleCnt="0"/>
      <dgm:spPr/>
    </dgm:pt>
    <dgm:pt modelId="{0371CBBD-5401-C149-A6E5-B9E6D5610C7C}" type="pres">
      <dgm:prSet presAssocID="{336F2EF9-EBA5-1E46-B2DC-37899A205A94}" presName="linNode" presStyleCnt="0"/>
      <dgm:spPr/>
    </dgm:pt>
    <dgm:pt modelId="{64831378-5F8D-524C-8874-2F4050D5A4F5}" type="pres">
      <dgm:prSet presAssocID="{336F2EF9-EBA5-1E46-B2DC-37899A205A94}" presName="parentText" presStyleLbl="node1" presStyleIdx="3" presStyleCnt="4">
        <dgm:presLayoutVars>
          <dgm:chMax val="1"/>
          <dgm:bulletEnabled val="1"/>
        </dgm:presLayoutVars>
      </dgm:prSet>
      <dgm:spPr/>
      <dgm:t>
        <a:bodyPr/>
        <a:lstStyle/>
        <a:p>
          <a:endParaRPr lang="en-US"/>
        </a:p>
      </dgm:t>
    </dgm:pt>
    <dgm:pt modelId="{04FB0810-C31C-6541-B8ED-DCEBC6DE7C42}" type="pres">
      <dgm:prSet presAssocID="{336F2EF9-EBA5-1E46-B2DC-37899A205A94}" presName="descendantText" presStyleLbl="alignAccFollowNode1" presStyleIdx="3" presStyleCnt="4">
        <dgm:presLayoutVars>
          <dgm:bulletEnabled val="1"/>
        </dgm:presLayoutVars>
      </dgm:prSet>
      <dgm:spPr/>
      <dgm:t>
        <a:bodyPr/>
        <a:lstStyle/>
        <a:p>
          <a:endParaRPr lang="en-US"/>
        </a:p>
      </dgm:t>
    </dgm:pt>
  </dgm:ptLst>
  <dgm:cxnLst>
    <dgm:cxn modelId="{AAD887FB-78D6-D544-B58C-02968CA339F2}" type="presOf" srcId="{F1A5C24D-677C-3F47-804B-FC741CE4A3A3}" destId="{643DA592-F6DE-1143-B982-F0FB0CBF625F}" srcOrd="0" destOrd="0" presId="urn:microsoft.com/office/officeart/2005/8/layout/vList5"/>
    <dgm:cxn modelId="{C8B53986-0DBD-2C42-A8D0-9855FDAC7DC3}" srcId="{312FF69C-9378-2841-BAB8-1D8DC82F868E}" destId="{F70D54E4-22D6-D843-B27A-46EA6C449289}" srcOrd="0" destOrd="0" parTransId="{59E9596C-D0A5-0742-BE83-68D36CEFEF55}" sibTransId="{89FB17E5-4602-7F4A-A060-8467713F7036}"/>
    <dgm:cxn modelId="{82E3AFE5-3AEE-AA49-9DCD-118754C7D94F}" type="presOf" srcId="{312FF69C-9378-2841-BAB8-1D8DC82F868E}" destId="{A3876042-0741-1A49-BB2E-1BEC50DB3EF9}" srcOrd="0" destOrd="0" presId="urn:microsoft.com/office/officeart/2005/8/layout/vList5"/>
    <dgm:cxn modelId="{FDE51985-EB35-DB42-9492-C1824C4B9787}" srcId="{312FF69C-9378-2841-BAB8-1D8DC82F868E}" destId="{336F2EF9-EBA5-1E46-B2DC-37899A205A94}" srcOrd="3" destOrd="0" parTransId="{34F87E18-F1CC-4149-AB1A-354B51E4476E}" sibTransId="{FCF6270F-235E-E045-A5A5-812699E435C2}"/>
    <dgm:cxn modelId="{A3DF531D-EC8D-7F4E-9161-1B3C00AA69A7}" srcId="{336F2EF9-EBA5-1E46-B2DC-37899A205A94}" destId="{8E373C19-8CAF-0842-A566-F83E8E6B914C}" srcOrd="0" destOrd="0" parTransId="{24249FD9-A334-D740-A9ED-8EF9C59A4122}" sibTransId="{4614DA60-BBFC-F54C-9C21-88F01870FAAE}"/>
    <dgm:cxn modelId="{61004544-F74B-8B41-B32A-DC00675F667E}" srcId="{997A7973-E1AD-9A46-8E40-B87C75F787FC}" destId="{BE06B473-402B-2542-939E-BE308526E584}" srcOrd="0" destOrd="0" parTransId="{7957E03E-C00D-D045-A956-228E108B801B}" sibTransId="{B6C5D920-B759-C945-AD6D-3636BC4F4492}"/>
    <dgm:cxn modelId="{F331A49E-E7A2-134D-B3B1-3E71B5E5B579}" srcId="{312FF69C-9378-2841-BAB8-1D8DC82F868E}" destId="{997A7973-E1AD-9A46-8E40-B87C75F787FC}" srcOrd="2" destOrd="0" parTransId="{38F7950E-B256-FA49-82EF-0E36C0A4DB45}" sibTransId="{D77F07F2-18AD-9E49-B604-312DE7544851}"/>
    <dgm:cxn modelId="{2582B7D2-B03B-D547-95C5-91F27795B026}" srcId="{F70D54E4-22D6-D843-B27A-46EA6C449289}" destId="{F1A5C24D-677C-3F47-804B-FC741CE4A3A3}" srcOrd="0" destOrd="0" parTransId="{E3B0FAC0-3BE2-0B41-95A9-9061DC2EA075}" sibTransId="{7CCC390E-5B72-8A41-9903-34CF4E3D8FB3}"/>
    <dgm:cxn modelId="{70F1219D-D503-1A4E-A3AD-55ADA39F794F}" type="presOf" srcId="{9706E767-0D89-5E4A-B62B-D6E650C04574}" destId="{251B8C67-8B35-4247-BD77-37E097AC3BB4}" srcOrd="0" destOrd="0" presId="urn:microsoft.com/office/officeart/2005/8/layout/vList5"/>
    <dgm:cxn modelId="{29FCD479-A9DC-B549-BA4C-3A451110404D}" srcId="{312FF69C-9378-2841-BAB8-1D8DC82F868E}" destId="{9706E767-0D89-5E4A-B62B-D6E650C04574}" srcOrd="1" destOrd="0" parTransId="{8502AB83-E018-354A-A7B2-C4ADA6C8E3FB}" sibTransId="{B8DFAE2D-123C-4F4B-A79E-223D9F987D1E}"/>
    <dgm:cxn modelId="{F5C17377-AD71-214D-9432-E616FD977739}" type="presOf" srcId="{F70D54E4-22D6-D843-B27A-46EA6C449289}" destId="{953FFAD1-D6EC-8F4C-BA22-C32E369AED37}" srcOrd="0" destOrd="0" presId="urn:microsoft.com/office/officeart/2005/8/layout/vList5"/>
    <dgm:cxn modelId="{9C72B0E9-79C1-9446-BE00-31A344A60C41}" type="presOf" srcId="{8E373C19-8CAF-0842-A566-F83E8E6B914C}" destId="{04FB0810-C31C-6541-B8ED-DCEBC6DE7C42}" srcOrd="0" destOrd="0" presId="urn:microsoft.com/office/officeart/2005/8/layout/vList5"/>
    <dgm:cxn modelId="{1C128849-A64B-394C-A366-2C0DB8C1EA24}" srcId="{9706E767-0D89-5E4A-B62B-D6E650C04574}" destId="{8318B792-F159-4145-B21A-D65A6D50D4C3}" srcOrd="0" destOrd="0" parTransId="{F24A4F74-C9CF-8046-8E07-B40D12EF24E7}" sibTransId="{F7BB91E4-D75A-3C47-AE1C-101675744E44}"/>
    <dgm:cxn modelId="{C9656D28-50FB-B44C-83F0-8F61E2120B6D}" type="presOf" srcId="{997A7973-E1AD-9A46-8E40-B87C75F787FC}" destId="{9173537C-80C4-984B-A3E2-8BC1E0CBD66D}" srcOrd="0" destOrd="0" presId="urn:microsoft.com/office/officeart/2005/8/layout/vList5"/>
    <dgm:cxn modelId="{007292DA-34B3-334E-B4BC-2AD0E5B29AD6}" type="presOf" srcId="{336F2EF9-EBA5-1E46-B2DC-37899A205A94}" destId="{64831378-5F8D-524C-8874-2F4050D5A4F5}" srcOrd="0" destOrd="0" presId="urn:microsoft.com/office/officeart/2005/8/layout/vList5"/>
    <dgm:cxn modelId="{7B21FC95-8C36-3044-A8BC-9770B7E74829}" type="presOf" srcId="{8318B792-F159-4145-B21A-D65A6D50D4C3}" destId="{282A8A1B-37E1-6946-965D-1D7A2C741B8E}" srcOrd="0" destOrd="0" presId="urn:microsoft.com/office/officeart/2005/8/layout/vList5"/>
    <dgm:cxn modelId="{523FE62D-2C59-F142-9675-65F40BE0A477}" type="presOf" srcId="{BE06B473-402B-2542-939E-BE308526E584}" destId="{E85659C8-B14D-1442-90B8-624C784D92E5}" srcOrd="0" destOrd="0" presId="urn:microsoft.com/office/officeart/2005/8/layout/vList5"/>
    <dgm:cxn modelId="{06A34929-939D-EF42-A2B8-6885EA812C31}" type="presParOf" srcId="{A3876042-0741-1A49-BB2E-1BEC50DB3EF9}" destId="{CCF968FB-DB2F-2848-B938-063BE831EB66}" srcOrd="0" destOrd="0" presId="urn:microsoft.com/office/officeart/2005/8/layout/vList5"/>
    <dgm:cxn modelId="{70E80BF1-4E04-D245-A470-0FE654C31FA6}" type="presParOf" srcId="{CCF968FB-DB2F-2848-B938-063BE831EB66}" destId="{953FFAD1-D6EC-8F4C-BA22-C32E369AED37}" srcOrd="0" destOrd="0" presId="urn:microsoft.com/office/officeart/2005/8/layout/vList5"/>
    <dgm:cxn modelId="{8D06CFB9-E19B-FD47-9C54-0BB43F29B2B2}" type="presParOf" srcId="{CCF968FB-DB2F-2848-B938-063BE831EB66}" destId="{643DA592-F6DE-1143-B982-F0FB0CBF625F}" srcOrd="1" destOrd="0" presId="urn:microsoft.com/office/officeart/2005/8/layout/vList5"/>
    <dgm:cxn modelId="{B317B6F2-3222-B245-BEA3-60153B7EDDB2}" type="presParOf" srcId="{A3876042-0741-1A49-BB2E-1BEC50DB3EF9}" destId="{AC67575B-58F2-F342-A88F-92BBD2B16758}" srcOrd="1" destOrd="0" presId="urn:microsoft.com/office/officeart/2005/8/layout/vList5"/>
    <dgm:cxn modelId="{52409168-0FAF-494A-AB7A-6BB619861D35}" type="presParOf" srcId="{A3876042-0741-1A49-BB2E-1BEC50DB3EF9}" destId="{93243997-4D74-8C44-840D-437DAE06E292}" srcOrd="2" destOrd="0" presId="urn:microsoft.com/office/officeart/2005/8/layout/vList5"/>
    <dgm:cxn modelId="{3482A374-48A5-1B47-81F9-4EF16572461B}" type="presParOf" srcId="{93243997-4D74-8C44-840D-437DAE06E292}" destId="{251B8C67-8B35-4247-BD77-37E097AC3BB4}" srcOrd="0" destOrd="0" presId="urn:microsoft.com/office/officeart/2005/8/layout/vList5"/>
    <dgm:cxn modelId="{BF699EA3-736F-E344-9D9F-510D38B77BF9}" type="presParOf" srcId="{93243997-4D74-8C44-840D-437DAE06E292}" destId="{282A8A1B-37E1-6946-965D-1D7A2C741B8E}" srcOrd="1" destOrd="0" presId="urn:microsoft.com/office/officeart/2005/8/layout/vList5"/>
    <dgm:cxn modelId="{94DCC6E5-B654-3E42-8168-C2A3EB0D30BF}" type="presParOf" srcId="{A3876042-0741-1A49-BB2E-1BEC50DB3EF9}" destId="{F291D9E9-1460-3441-AFB6-B14F0AE03241}" srcOrd="3" destOrd="0" presId="urn:microsoft.com/office/officeart/2005/8/layout/vList5"/>
    <dgm:cxn modelId="{266B4072-CFB0-7544-951C-263C31E17118}" type="presParOf" srcId="{A3876042-0741-1A49-BB2E-1BEC50DB3EF9}" destId="{6DFE704E-03EC-024A-8634-0C2C0D1FAA99}" srcOrd="4" destOrd="0" presId="urn:microsoft.com/office/officeart/2005/8/layout/vList5"/>
    <dgm:cxn modelId="{2D3DDA9E-97BD-D448-B39A-F995CA1B6E5B}" type="presParOf" srcId="{6DFE704E-03EC-024A-8634-0C2C0D1FAA99}" destId="{9173537C-80C4-984B-A3E2-8BC1E0CBD66D}" srcOrd="0" destOrd="0" presId="urn:microsoft.com/office/officeart/2005/8/layout/vList5"/>
    <dgm:cxn modelId="{7FF51C9B-98FA-2840-AE39-E7F66C52A024}" type="presParOf" srcId="{6DFE704E-03EC-024A-8634-0C2C0D1FAA99}" destId="{E85659C8-B14D-1442-90B8-624C784D92E5}" srcOrd="1" destOrd="0" presId="urn:microsoft.com/office/officeart/2005/8/layout/vList5"/>
    <dgm:cxn modelId="{178A60DE-7488-EB47-8300-AEA16D4759F9}" type="presParOf" srcId="{A3876042-0741-1A49-BB2E-1BEC50DB3EF9}" destId="{AFE66151-5841-AA46-911F-809AF578B213}" srcOrd="5" destOrd="0" presId="urn:microsoft.com/office/officeart/2005/8/layout/vList5"/>
    <dgm:cxn modelId="{0AA7B453-8067-A348-946F-0FF052418EF0}" type="presParOf" srcId="{A3876042-0741-1A49-BB2E-1BEC50DB3EF9}" destId="{0371CBBD-5401-C149-A6E5-B9E6D5610C7C}" srcOrd="6" destOrd="0" presId="urn:microsoft.com/office/officeart/2005/8/layout/vList5"/>
    <dgm:cxn modelId="{37BD6F90-1C24-D24E-BD84-5568905A0B73}" type="presParOf" srcId="{0371CBBD-5401-C149-A6E5-B9E6D5610C7C}" destId="{64831378-5F8D-524C-8874-2F4050D5A4F5}" srcOrd="0" destOrd="0" presId="urn:microsoft.com/office/officeart/2005/8/layout/vList5"/>
    <dgm:cxn modelId="{69DA3805-696A-9145-BD2B-419912B8AC02}" type="presParOf" srcId="{0371CBBD-5401-C149-A6E5-B9E6D5610C7C}" destId="{04FB0810-C31C-6541-B8ED-DCEBC6DE7C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2FF69C-9378-2841-BAB8-1D8DC82F868E}" type="doc">
      <dgm:prSet loTypeId="urn:microsoft.com/office/officeart/2005/8/layout/vList5" loCatId="" qsTypeId="urn:microsoft.com/office/officeart/2005/8/quickstyle/simple1" qsCatId="simple" csTypeId="urn:microsoft.com/office/officeart/2005/8/colors/accent0_3" csCatId="mainScheme" phldr="1"/>
      <dgm:spPr/>
      <dgm:t>
        <a:bodyPr/>
        <a:lstStyle/>
        <a:p>
          <a:endParaRPr lang="en-US"/>
        </a:p>
      </dgm:t>
    </dgm:pt>
    <dgm:pt modelId="{F70D54E4-22D6-D843-B27A-46EA6C449289}">
      <dgm:prSet phldrT="[Text]" custT="1"/>
      <dgm:spPr/>
      <dgm:t>
        <a:bodyPr/>
        <a:lstStyle/>
        <a:p>
          <a:pPr algn="l"/>
          <a:r>
            <a:rPr lang="en-US" sz="2400" dirty="0"/>
            <a:t>Volatile</a:t>
          </a:r>
        </a:p>
      </dgm:t>
    </dgm:pt>
    <dgm:pt modelId="{59E9596C-D0A5-0742-BE83-68D36CEFEF55}" type="parTrans" cxnId="{C8B53986-0DBD-2C42-A8D0-9855FDAC7DC3}">
      <dgm:prSet/>
      <dgm:spPr/>
      <dgm:t>
        <a:bodyPr/>
        <a:lstStyle/>
        <a:p>
          <a:endParaRPr lang="en-US" sz="1100"/>
        </a:p>
      </dgm:t>
    </dgm:pt>
    <dgm:pt modelId="{89FB17E5-4602-7F4A-A060-8467713F7036}" type="sibTrans" cxnId="{C8B53986-0DBD-2C42-A8D0-9855FDAC7DC3}">
      <dgm:prSet/>
      <dgm:spPr/>
      <dgm:t>
        <a:bodyPr/>
        <a:lstStyle/>
        <a:p>
          <a:endParaRPr lang="en-US" sz="1100"/>
        </a:p>
      </dgm:t>
    </dgm:pt>
    <dgm:pt modelId="{F1A5C24D-677C-3F47-804B-FC741CE4A3A3}">
      <dgm:prSet phldrT="[Text]" custT="1"/>
      <dgm:spPr/>
      <dgm:t>
        <a:bodyPr/>
        <a:lstStyle/>
        <a:p>
          <a:pPr>
            <a:buNone/>
          </a:pPr>
          <a:r>
            <a:rPr lang="en-US" sz="1800" dirty="0"/>
            <a:t>Unstable; unpredictable change</a:t>
          </a:r>
        </a:p>
      </dgm:t>
    </dgm:pt>
    <dgm:pt modelId="{E3B0FAC0-3BE2-0B41-95A9-9061DC2EA075}" type="parTrans" cxnId="{2582B7D2-B03B-D547-95C5-91F27795B026}">
      <dgm:prSet/>
      <dgm:spPr/>
      <dgm:t>
        <a:bodyPr/>
        <a:lstStyle/>
        <a:p>
          <a:endParaRPr lang="en-US" sz="1100"/>
        </a:p>
      </dgm:t>
    </dgm:pt>
    <dgm:pt modelId="{7CCC390E-5B72-8A41-9903-34CF4E3D8FB3}" type="sibTrans" cxnId="{2582B7D2-B03B-D547-95C5-91F27795B026}">
      <dgm:prSet/>
      <dgm:spPr/>
      <dgm:t>
        <a:bodyPr/>
        <a:lstStyle/>
        <a:p>
          <a:endParaRPr lang="en-US" sz="1100"/>
        </a:p>
      </dgm:t>
    </dgm:pt>
    <dgm:pt modelId="{9706E767-0D89-5E4A-B62B-D6E650C04574}">
      <dgm:prSet phldrT="[Text]" custT="1"/>
      <dgm:spPr/>
      <dgm:t>
        <a:bodyPr/>
        <a:lstStyle/>
        <a:p>
          <a:pPr algn="l"/>
          <a:r>
            <a:rPr lang="en-US" sz="2400" dirty="0"/>
            <a:t>Uncertain</a:t>
          </a:r>
        </a:p>
      </dgm:t>
    </dgm:pt>
    <dgm:pt modelId="{8502AB83-E018-354A-A7B2-C4ADA6C8E3FB}" type="parTrans" cxnId="{29FCD479-A9DC-B549-BA4C-3A451110404D}">
      <dgm:prSet/>
      <dgm:spPr/>
      <dgm:t>
        <a:bodyPr/>
        <a:lstStyle/>
        <a:p>
          <a:endParaRPr lang="en-US" sz="1100"/>
        </a:p>
      </dgm:t>
    </dgm:pt>
    <dgm:pt modelId="{B8DFAE2D-123C-4F4B-A79E-223D9F987D1E}" type="sibTrans" cxnId="{29FCD479-A9DC-B549-BA4C-3A451110404D}">
      <dgm:prSet/>
      <dgm:spPr/>
      <dgm:t>
        <a:bodyPr/>
        <a:lstStyle/>
        <a:p>
          <a:endParaRPr lang="en-US" sz="1100"/>
        </a:p>
      </dgm:t>
    </dgm:pt>
    <dgm:pt modelId="{8318B792-F159-4145-B21A-D65A6D50D4C3}">
      <dgm:prSet phldrT="[Text]" custT="1"/>
      <dgm:spPr/>
      <dgm:t>
        <a:bodyPr/>
        <a:lstStyle/>
        <a:p>
          <a:pPr>
            <a:buNone/>
          </a:pPr>
          <a:r>
            <a:rPr lang="en-US" sz="1800" dirty="0"/>
            <a:t>Unreliable; lacking certainty of outcome</a:t>
          </a:r>
        </a:p>
      </dgm:t>
    </dgm:pt>
    <dgm:pt modelId="{F24A4F74-C9CF-8046-8E07-B40D12EF24E7}" type="parTrans" cxnId="{1C128849-A64B-394C-A366-2C0DB8C1EA24}">
      <dgm:prSet/>
      <dgm:spPr/>
      <dgm:t>
        <a:bodyPr/>
        <a:lstStyle/>
        <a:p>
          <a:endParaRPr lang="en-US" sz="1100"/>
        </a:p>
      </dgm:t>
    </dgm:pt>
    <dgm:pt modelId="{F7BB91E4-D75A-3C47-AE1C-101675744E44}" type="sibTrans" cxnId="{1C128849-A64B-394C-A366-2C0DB8C1EA24}">
      <dgm:prSet/>
      <dgm:spPr/>
      <dgm:t>
        <a:bodyPr/>
        <a:lstStyle/>
        <a:p>
          <a:endParaRPr lang="en-US" sz="1100"/>
        </a:p>
      </dgm:t>
    </dgm:pt>
    <dgm:pt modelId="{997A7973-E1AD-9A46-8E40-B87C75F787FC}">
      <dgm:prSet phldrT="[Text]" custT="1"/>
      <dgm:spPr/>
      <dgm:t>
        <a:bodyPr/>
        <a:lstStyle/>
        <a:p>
          <a:pPr algn="l"/>
          <a:r>
            <a:rPr lang="en-US" sz="2400" dirty="0"/>
            <a:t>Complex</a:t>
          </a:r>
        </a:p>
      </dgm:t>
    </dgm:pt>
    <dgm:pt modelId="{38F7950E-B256-FA49-82EF-0E36C0A4DB45}" type="parTrans" cxnId="{F331A49E-E7A2-134D-B3B1-3E71B5E5B579}">
      <dgm:prSet/>
      <dgm:spPr/>
      <dgm:t>
        <a:bodyPr/>
        <a:lstStyle/>
        <a:p>
          <a:endParaRPr lang="en-US" sz="1100"/>
        </a:p>
      </dgm:t>
    </dgm:pt>
    <dgm:pt modelId="{D77F07F2-18AD-9E49-B604-312DE7544851}" type="sibTrans" cxnId="{F331A49E-E7A2-134D-B3B1-3E71B5E5B579}">
      <dgm:prSet/>
      <dgm:spPr/>
      <dgm:t>
        <a:bodyPr/>
        <a:lstStyle/>
        <a:p>
          <a:endParaRPr lang="en-US" sz="1100"/>
        </a:p>
      </dgm:t>
    </dgm:pt>
    <dgm:pt modelId="{BE06B473-402B-2542-939E-BE308526E584}">
      <dgm:prSet phldrT="[Text]" custT="1"/>
      <dgm:spPr/>
      <dgm:t>
        <a:bodyPr/>
        <a:lstStyle/>
        <a:p>
          <a:pPr>
            <a:buNone/>
          </a:pPr>
          <a:r>
            <a:rPr lang="en-US" sz="1800" dirty="0"/>
            <a:t>Multiple, inter-dependencies</a:t>
          </a:r>
        </a:p>
      </dgm:t>
    </dgm:pt>
    <dgm:pt modelId="{7957E03E-C00D-D045-A956-228E108B801B}" type="parTrans" cxnId="{61004544-F74B-8B41-B32A-DC00675F667E}">
      <dgm:prSet/>
      <dgm:spPr/>
      <dgm:t>
        <a:bodyPr/>
        <a:lstStyle/>
        <a:p>
          <a:endParaRPr lang="en-US" sz="1100"/>
        </a:p>
      </dgm:t>
    </dgm:pt>
    <dgm:pt modelId="{B6C5D920-B759-C945-AD6D-3636BC4F4492}" type="sibTrans" cxnId="{61004544-F74B-8B41-B32A-DC00675F667E}">
      <dgm:prSet/>
      <dgm:spPr/>
      <dgm:t>
        <a:bodyPr/>
        <a:lstStyle/>
        <a:p>
          <a:endParaRPr lang="en-US" sz="1100"/>
        </a:p>
      </dgm:t>
    </dgm:pt>
    <dgm:pt modelId="{336F2EF9-EBA5-1E46-B2DC-37899A205A94}">
      <dgm:prSet phldrT="[Text]" custT="1"/>
      <dgm:spPr/>
      <dgm:t>
        <a:bodyPr/>
        <a:lstStyle/>
        <a:p>
          <a:pPr algn="l"/>
          <a:r>
            <a:rPr lang="en-US" sz="2400" dirty="0"/>
            <a:t>Ambiguous</a:t>
          </a:r>
        </a:p>
      </dgm:t>
    </dgm:pt>
    <dgm:pt modelId="{34F87E18-F1CC-4149-AB1A-354B51E4476E}" type="parTrans" cxnId="{FDE51985-EB35-DB42-9492-C1824C4B9787}">
      <dgm:prSet/>
      <dgm:spPr/>
      <dgm:t>
        <a:bodyPr/>
        <a:lstStyle/>
        <a:p>
          <a:endParaRPr lang="en-US" sz="1100"/>
        </a:p>
      </dgm:t>
    </dgm:pt>
    <dgm:pt modelId="{FCF6270F-235E-E045-A5A5-812699E435C2}" type="sibTrans" cxnId="{FDE51985-EB35-DB42-9492-C1824C4B9787}">
      <dgm:prSet/>
      <dgm:spPr/>
      <dgm:t>
        <a:bodyPr/>
        <a:lstStyle/>
        <a:p>
          <a:endParaRPr lang="en-US" sz="1100"/>
        </a:p>
      </dgm:t>
    </dgm:pt>
    <dgm:pt modelId="{8E373C19-8CAF-0842-A566-F83E8E6B914C}">
      <dgm:prSet phldrT="[Text]" custT="1"/>
      <dgm:spPr/>
      <dgm:t>
        <a:bodyPr/>
        <a:lstStyle/>
        <a:p>
          <a:pPr>
            <a:buNone/>
          </a:pPr>
          <a:r>
            <a:rPr lang="en-US" sz="1800" dirty="0"/>
            <a:t>Unfamiliar; lacking clear meaning</a:t>
          </a:r>
        </a:p>
      </dgm:t>
    </dgm:pt>
    <dgm:pt modelId="{24249FD9-A334-D740-A9ED-8EF9C59A4122}" type="parTrans" cxnId="{A3DF531D-EC8D-7F4E-9161-1B3C00AA69A7}">
      <dgm:prSet/>
      <dgm:spPr/>
      <dgm:t>
        <a:bodyPr/>
        <a:lstStyle/>
        <a:p>
          <a:endParaRPr lang="en-US" sz="1100"/>
        </a:p>
      </dgm:t>
    </dgm:pt>
    <dgm:pt modelId="{4614DA60-BBFC-F54C-9C21-88F01870FAAE}" type="sibTrans" cxnId="{A3DF531D-EC8D-7F4E-9161-1B3C00AA69A7}">
      <dgm:prSet/>
      <dgm:spPr/>
      <dgm:t>
        <a:bodyPr/>
        <a:lstStyle/>
        <a:p>
          <a:endParaRPr lang="en-US" sz="1100"/>
        </a:p>
      </dgm:t>
    </dgm:pt>
    <dgm:pt modelId="{A3876042-0741-1A49-BB2E-1BEC50DB3EF9}" type="pres">
      <dgm:prSet presAssocID="{312FF69C-9378-2841-BAB8-1D8DC82F868E}" presName="Name0" presStyleCnt="0">
        <dgm:presLayoutVars>
          <dgm:dir/>
          <dgm:animLvl val="lvl"/>
          <dgm:resizeHandles val="exact"/>
        </dgm:presLayoutVars>
      </dgm:prSet>
      <dgm:spPr/>
      <dgm:t>
        <a:bodyPr/>
        <a:lstStyle/>
        <a:p>
          <a:endParaRPr lang="en-US"/>
        </a:p>
      </dgm:t>
    </dgm:pt>
    <dgm:pt modelId="{CCF968FB-DB2F-2848-B938-063BE831EB66}" type="pres">
      <dgm:prSet presAssocID="{F70D54E4-22D6-D843-B27A-46EA6C449289}" presName="linNode" presStyleCnt="0"/>
      <dgm:spPr/>
    </dgm:pt>
    <dgm:pt modelId="{953FFAD1-D6EC-8F4C-BA22-C32E369AED37}" type="pres">
      <dgm:prSet presAssocID="{F70D54E4-22D6-D843-B27A-46EA6C449289}" presName="parentText" presStyleLbl="node1" presStyleIdx="0" presStyleCnt="4">
        <dgm:presLayoutVars>
          <dgm:chMax val="1"/>
          <dgm:bulletEnabled val="1"/>
        </dgm:presLayoutVars>
      </dgm:prSet>
      <dgm:spPr/>
      <dgm:t>
        <a:bodyPr/>
        <a:lstStyle/>
        <a:p>
          <a:endParaRPr lang="en-US"/>
        </a:p>
      </dgm:t>
    </dgm:pt>
    <dgm:pt modelId="{643DA592-F6DE-1143-B982-F0FB0CBF625F}" type="pres">
      <dgm:prSet presAssocID="{F70D54E4-22D6-D843-B27A-46EA6C449289}" presName="descendantText" presStyleLbl="alignAccFollowNode1" presStyleIdx="0" presStyleCnt="4">
        <dgm:presLayoutVars>
          <dgm:bulletEnabled val="1"/>
        </dgm:presLayoutVars>
      </dgm:prSet>
      <dgm:spPr/>
      <dgm:t>
        <a:bodyPr/>
        <a:lstStyle/>
        <a:p>
          <a:endParaRPr lang="en-US"/>
        </a:p>
      </dgm:t>
    </dgm:pt>
    <dgm:pt modelId="{AC67575B-58F2-F342-A88F-92BBD2B16758}" type="pres">
      <dgm:prSet presAssocID="{89FB17E5-4602-7F4A-A060-8467713F7036}" presName="sp" presStyleCnt="0"/>
      <dgm:spPr/>
    </dgm:pt>
    <dgm:pt modelId="{93243997-4D74-8C44-840D-437DAE06E292}" type="pres">
      <dgm:prSet presAssocID="{9706E767-0D89-5E4A-B62B-D6E650C04574}" presName="linNode" presStyleCnt="0"/>
      <dgm:spPr/>
    </dgm:pt>
    <dgm:pt modelId="{251B8C67-8B35-4247-BD77-37E097AC3BB4}" type="pres">
      <dgm:prSet presAssocID="{9706E767-0D89-5E4A-B62B-D6E650C04574}" presName="parentText" presStyleLbl="node1" presStyleIdx="1" presStyleCnt="4">
        <dgm:presLayoutVars>
          <dgm:chMax val="1"/>
          <dgm:bulletEnabled val="1"/>
        </dgm:presLayoutVars>
      </dgm:prSet>
      <dgm:spPr/>
      <dgm:t>
        <a:bodyPr/>
        <a:lstStyle/>
        <a:p>
          <a:endParaRPr lang="en-US"/>
        </a:p>
      </dgm:t>
    </dgm:pt>
    <dgm:pt modelId="{282A8A1B-37E1-6946-965D-1D7A2C741B8E}" type="pres">
      <dgm:prSet presAssocID="{9706E767-0D89-5E4A-B62B-D6E650C04574}" presName="descendantText" presStyleLbl="alignAccFollowNode1" presStyleIdx="1" presStyleCnt="4">
        <dgm:presLayoutVars>
          <dgm:bulletEnabled val="1"/>
        </dgm:presLayoutVars>
      </dgm:prSet>
      <dgm:spPr/>
      <dgm:t>
        <a:bodyPr/>
        <a:lstStyle/>
        <a:p>
          <a:endParaRPr lang="en-US"/>
        </a:p>
      </dgm:t>
    </dgm:pt>
    <dgm:pt modelId="{F291D9E9-1460-3441-AFB6-B14F0AE03241}" type="pres">
      <dgm:prSet presAssocID="{B8DFAE2D-123C-4F4B-A79E-223D9F987D1E}" presName="sp" presStyleCnt="0"/>
      <dgm:spPr/>
    </dgm:pt>
    <dgm:pt modelId="{6DFE704E-03EC-024A-8634-0C2C0D1FAA99}" type="pres">
      <dgm:prSet presAssocID="{997A7973-E1AD-9A46-8E40-B87C75F787FC}" presName="linNode" presStyleCnt="0"/>
      <dgm:spPr/>
    </dgm:pt>
    <dgm:pt modelId="{9173537C-80C4-984B-A3E2-8BC1E0CBD66D}" type="pres">
      <dgm:prSet presAssocID="{997A7973-E1AD-9A46-8E40-B87C75F787FC}" presName="parentText" presStyleLbl="node1" presStyleIdx="2" presStyleCnt="4">
        <dgm:presLayoutVars>
          <dgm:chMax val="1"/>
          <dgm:bulletEnabled val="1"/>
        </dgm:presLayoutVars>
      </dgm:prSet>
      <dgm:spPr/>
      <dgm:t>
        <a:bodyPr/>
        <a:lstStyle/>
        <a:p>
          <a:endParaRPr lang="en-US"/>
        </a:p>
      </dgm:t>
    </dgm:pt>
    <dgm:pt modelId="{E85659C8-B14D-1442-90B8-624C784D92E5}" type="pres">
      <dgm:prSet presAssocID="{997A7973-E1AD-9A46-8E40-B87C75F787FC}" presName="descendantText" presStyleLbl="alignAccFollowNode1" presStyleIdx="2" presStyleCnt="4">
        <dgm:presLayoutVars>
          <dgm:bulletEnabled val="1"/>
        </dgm:presLayoutVars>
      </dgm:prSet>
      <dgm:spPr/>
      <dgm:t>
        <a:bodyPr/>
        <a:lstStyle/>
        <a:p>
          <a:endParaRPr lang="en-US"/>
        </a:p>
      </dgm:t>
    </dgm:pt>
    <dgm:pt modelId="{AFE66151-5841-AA46-911F-809AF578B213}" type="pres">
      <dgm:prSet presAssocID="{D77F07F2-18AD-9E49-B604-312DE7544851}" presName="sp" presStyleCnt="0"/>
      <dgm:spPr/>
    </dgm:pt>
    <dgm:pt modelId="{0371CBBD-5401-C149-A6E5-B9E6D5610C7C}" type="pres">
      <dgm:prSet presAssocID="{336F2EF9-EBA5-1E46-B2DC-37899A205A94}" presName="linNode" presStyleCnt="0"/>
      <dgm:spPr/>
    </dgm:pt>
    <dgm:pt modelId="{64831378-5F8D-524C-8874-2F4050D5A4F5}" type="pres">
      <dgm:prSet presAssocID="{336F2EF9-EBA5-1E46-B2DC-37899A205A94}" presName="parentText" presStyleLbl="node1" presStyleIdx="3" presStyleCnt="4">
        <dgm:presLayoutVars>
          <dgm:chMax val="1"/>
          <dgm:bulletEnabled val="1"/>
        </dgm:presLayoutVars>
      </dgm:prSet>
      <dgm:spPr/>
      <dgm:t>
        <a:bodyPr/>
        <a:lstStyle/>
        <a:p>
          <a:endParaRPr lang="en-US"/>
        </a:p>
      </dgm:t>
    </dgm:pt>
    <dgm:pt modelId="{04FB0810-C31C-6541-B8ED-DCEBC6DE7C42}" type="pres">
      <dgm:prSet presAssocID="{336F2EF9-EBA5-1E46-B2DC-37899A205A94}" presName="descendantText" presStyleLbl="alignAccFollowNode1" presStyleIdx="3" presStyleCnt="4">
        <dgm:presLayoutVars>
          <dgm:bulletEnabled val="1"/>
        </dgm:presLayoutVars>
      </dgm:prSet>
      <dgm:spPr/>
      <dgm:t>
        <a:bodyPr/>
        <a:lstStyle/>
        <a:p>
          <a:endParaRPr lang="en-US"/>
        </a:p>
      </dgm:t>
    </dgm:pt>
  </dgm:ptLst>
  <dgm:cxnLst>
    <dgm:cxn modelId="{AAD887FB-78D6-D544-B58C-02968CA339F2}" type="presOf" srcId="{F1A5C24D-677C-3F47-804B-FC741CE4A3A3}" destId="{643DA592-F6DE-1143-B982-F0FB0CBF625F}" srcOrd="0" destOrd="0" presId="urn:microsoft.com/office/officeart/2005/8/layout/vList5"/>
    <dgm:cxn modelId="{C8B53986-0DBD-2C42-A8D0-9855FDAC7DC3}" srcId="{312FF69C-9378-2841-BAB8-1D8DC82F868E}" destId="{F70D54E4-22D6-D843-B27A-46EA6C449289}" srcOrd="0" destOrd="0" parTransId="{59E9596C-D0A5-0742-BE83-68D36CEFEF55}" sibTransId="{89FB17E5-4602-7F4A-A060-8467713F7036}"/>
    <dgm:cxn modelId="{82E3AFE5-3AEE-AA49-9DCD-118754C7D94F}" type="presOf" srcId="{312FF69C-9378-2841-BAB8-1D8DC82F868E}" destId="{A3876042-0741-1A49-BB2E-1BEC50DB3EF9}" srcOrd="0" destOrd="0" presId="urn:microsoft.com/office/officeart/2005/8/layout/vList5"/>
    <dgm:cxn modelId="{FDE51985-EB35-DB42-9492-C1824C4B9787}" srcId="{312FF69C-9378-2841-BAB8-1D8DC82F868E}" destId="{336F2EF9-EBA5-1E46-B2DC-37899A205A94}" srcOrd="3" destOrd="0" parTransId="{34F87E18-F1CC-4149-AB1A-354B51E4476E}" sibTransId="{FCF6270F-235E-E045-A5A5-812699E435C2}"/>
    <dgm:cxn modelId="{A3DF531D-EC8D-7F4E-9161-1B3C00AA69A7}" srcId="{336F2EF9-EBA5-1E46-B2DC-37899A205A94}" destId="{8E373C19-8CAF-0842-A566-F83E8E6B914C}" srcOrd="0" destOrd="0" parTransId="{24249FD9-A334-D740-A9ED-8EF9C59A4122}" sibTransId="{4614DA60-BBFC-F54C-9C21-88F01870FAAE}"/>
    <dgm:cxn modelId="{61004544-F74B-8B41-B32A-DC00675F667E}" srcId="{997A7973-E1AD-9A46-8E40-B87C75F787FC}" destId="{BE06B473-402B-2542-939E-BE308526E584}" srcOrd="0" destOrd="0" parTransId="{7957E03E-C00D-D045-A956-228E108B801B}" sibTransId="{B6C5D920-B759-C945-AD6D-3636BC4F4492}"/>
    <dgm:cxn modelId="{F331A49E-E7A2-134D-B3B1-3E71B5E5B579}" srcId="{312FF69C-9378-2841-BAB8-1D8DC82F868E}" destId="{997A7973-E1AD-9A46-8E40-B87C75F787FC}" srcOrd="2" destOrd="0" parTransId="{38F7950E-B256-FA49-82EF-0E36C0A4DB45}" sibTransId="{D77F07F2-18AD-9E49-B604-312DE7544851}"/>
    <dgm:cxn modelId="{2582B7D2-B03B-D547-95C5-91F27795B026}" srcId="{F70D54E4-22D6-D843-B27A-46EA6C449289}" destId="{F1A5C24D-677C-3F47-804B-FC741CE4A3A3}" srcOrd="0" destOrd="0" parTransId="{E3B0FAC0-3BE2-0B41-95A9-9061DC2EA075}" sibTransId="{7CCC390E-5B72-8A41-9903-34CF4E3D8FB3}"/>
    <dgm:cxn modelId="{70F1219D-D503-1A4E-A3AD-55ADA39F794F}" type="presOf" srcId="{9706E767-0D89-5E4A-B62B-D6E650C04574}" destId="{251B8C67-8B35-4247-BD77-37E097AC3BB4}" srcOrd="0" destOrd="0" presId="urn:microsoft.com/office/officeart/2005/8/layout/vList5"/>
    <dgm:cxn modelId="{29FCD479-A9DC-B549-BA4C-3A451110404D}" srcId="{312FF69C-9378-2841-BAB8-1D8DC82F868E}" destId="{9706E767-0D89-5E4A-B62B-D6E650C04574}" srcOrd="1" destOrd="0" parTransId="{8502AB83-E018-354A-A7B2-C4ADA6C8E3FB}" sibTransId="{B8DFAE2D-123C-4F4B-A79E-223D9F987D1E}"/>
    <dgm:cxn modelId="{F5C17377-AD71-214D-9432-E616FD977739}" type="presOf" srcId="{F70D54E4-22D6-D843-B27A-46EA6C449289}" destId="{953FFAD1-D6EC-8F4C-BA22-C32E369AED37}" srcOrd="0" destOrd="0" presId="urn:microsoft.com/office/officeart/2005/8/layout/vList5"/>
    <dgm:cxn modelId="{9C72B0E9-79C1-9446-BE00-31A344A60C41}" type="presOf" srcId="{8E373C19-8CAF-0842-A566-F83E8E6B914C}" destId="{04FB0810-C31C-6541-B8ED-DCEBC6DE7C42}" srcOrd="0" destOrd="0" presId="urn:microsoft.com/office/officeart/2005/8/layout/vList5"/>
    <dgm:cxn modelId="{1C128849-A64B-394C-A366-2C0DB8C1EA24}" srcId="{9706E767-0D89-5E4A-B62B-D6E650C04574}" destId="{8318B792-F159-4145-B21A-D65A6D50D4C3}" srcOrd="0" destOrd="0" parTransId="{F24A4F74-C9CF-8046-8E07-B40D12EF24E7}" sibTransId="{F7BB91E4-D75A-3C47-AE1C-101675744E44}"/>
    <dgm:cxn modelId="{C9656D28-50FB-B44C-83F0-8F61E2120B6D}" type="presOf" srcId="{997A7973-E1AD-9A46-8E40-B87C75F787FC}" destId="{9173537C-80C4-984B-A3E2-8BC1E0CBD66D}" srcOrd="0" destOrd="0" presId="urn:microsoft.com/office/officeart/2005/8/layout/vList5"/>
    <dgm:cxn modelId="{007292DA-34B3-334E-B4BC-2AD0E5B29AD6}" type="presOf" srcId="{336F2EF9-EBA5-1E46-B2DC-37899A205A94}" destId="{64831378-5F8D-524C-8874-2F4050D5A4F5}" srcOrd="0" destOrd="0" presId="urn:microsoft.com/office/officeart/2005/8/layout/vList5"/>
    <dgm:cxn modelId="{7B21FC95-8C36-3044-A8BC-9770B7E74829}" type="presOf" srcId="{8318B792-F159-4145-B21A-D65A6D50D4C3}" destId="{282A8A1B-37E1-6946-965D-1D7A2C741B8E}" srcOrd="0" destOrd="0" presId="urn:microsoft.com/office/officeart/2005/8/layout/vList5"/>
    <dgm:cxn modelId="{523FE62D-2C59-F142-9675-65F40BE0A477}" type="presOf" srcId="{BE06B473-402B-2542-939E-BE308526E584}" destId="{E85659C8-B14D-1442-90B8-624C784D92E5}" srcOrd="0" destOrd="0" presId="urn:microsoft.com/office/officeart/2005/8/layout/vList5"/>
    <dgm:cxn modelId="{06A34929-939D-EF42-A2B8-6885EA812C31}" type="presParOf" srcId="{A3876042-0741-1A49-BB2E-1BEC50DB3EF9}" destId="{CCF968FB-DB2F-2848-B938-063BE831EB66}" srcOrd="0" destOrd="0" presId="urn:microsoft.com/office/officeart/2005/8/layout/vList5"/>
    <dgm:cxn modelId="{70E80BF1-4E04-D245-A470-0FE654C31FA6}" type="presParOf" srcId="{CCF968FB-DB2F-2848-B938-063BE831EB66}" destId="{953FFAD1-D6EC-8F4C-BA22-C32E369AED37}" srcOrd="0" destOrd="0" presId="urn:microsoft.com/office/officeart/2005/8/layout/vList5"/>
    <dgm:cxn modelId="{8D06CFB9-E19B-FD47-9C54-0BB43F29B2B2}" type="presParOf" srcId="{CCF968FB-DB2F-2848-B938-063BE831EB66}" destId="{643DA592-F6DE-1143-B982-F0FB0CBF625F}" srcOrd="1" destOrd="0" presId="urn:microsoft.com/office/officeart/2005/8/layout/vList5"/>
    <dgm:cxn modelId="{B317B6F2-3222-B245-BEA3-60153B7EDDB2}" type="presParOf" srcId="{A3876042-0741-1A49-BB2E-1BEC50DB3EF9}" destId="{AC67575B-58F2-F342-A88F-92BBD2B16758}" srcOrd="1" destOrd="0" presId="urn:microsoft.com/office/officeart/2005/8/layout/vList5"/>
    <dgm:cxn modelId="{52409168-0FAF-494A-AB7A-6BB619861D35}" type="presParOf" srcId="{A3876042-0741-1A49-BB2E-1BEC50DB3EF9}" destId="{93243997-4D74-8C44-840D-437DAE06E292}" srcOrd="2" destOrd="0" presId="urn:microsoft.com/office/officeart/2005/8/layout/vList5"/>
    <dgm:cxn modelId="{3482A374-48A5-1B47-81F9-4EF16572461B}" type="presParOf" srcId="{93243997-4D74-8C44-840D-437DAE06E292}" destId="{251B8C67-8B35-4247-BD77-37E097AC3BB4}" srcOrd="0" destOrd="0" presId="urn:microsoft.com/office/officeart/2005/8/layout/vList5"/>
    <dgm:cxn modelId="{BF699EA3-736F-E344-9D9F-510D38B77BF9}" type="presParOf" srcId="{93243997-4D74-8C44-840D-437DAE06E292}" destId="{282A8A1B-37E1-6946-965D-1D7A2C741B8E}" srcOrd="1" destOrd="0" presId="urn:microsoft.com/office/officeart/2005/8/layout/vList5"/>
    <dgm:cxn modelId="{94DCC6E5-B654-3E42-8168-C2A3EB0D30BF}" type="presParOf" srcId="{A3876042-0741-1A49-BB2E-1BEC50DB3EF9}" destId="{F291D9E9-1460-3441-AFB6-B14F0AE03241}" srcOrd="3" destOrd="0" presId="urn:microsoft.com/office/officeart/2005/8/layout/vList5"/>
    <dgm:cxn modelId="{266B4072-CFB0-7544-951C-263C31E17118}" type="presParOf" srcId="{A3876042-0741-1A49-BB2E-1BEC50DB3EF9}" destId="{6DFE704E-03EC-024A-8634-0C2C0D1FAA99}" srcOrd="4" destOrd="0" presId="urn:microsoft.com/office/officeart/2005/8/layout/vList5"/>
    <dgm:cxn modelId="{2D3DDA9E-97BD-D448-B39A-F995CA1B6E5B}" type="presParOf" srcId="{6DFE704E-03EC-024A-8634-0C2C0D1FAA99}" destId="{9173537C-80C4-984B-A3E2-8BC1E0CBD66D}" srcOrd="0" destOrd="0" presId="urn:microsoft.com/office/officeart/2005/8/layout/vList5"/>
    <dgm:cxn modelId="{7FF51C9B-98FA-2840-AE39-E7F66C52A024}" type="presParOf" srcId="{6DFE704E-03EC-024A-8634-0C2C0D1FAA99}" destId="{E85659C8-B14D-1442-90B8-624C784D92E5}" srcOrd="1" destOrd="0" presId="urn:microsoft.com/office/officeart/2005/8/layout/vList5"/>
    <dgm:cxn modelId="{178A60DE-7488-EB47-8300-AEA16D4759F9}" type="presParOf" srcId="{A3876042-0741-1A49-BB2E-1BEC50DB3EF9}" destId="{AFE66151-5841-AA46-911F-809AF578B213}" srcOrd="5" destOrd="0" presId="urn:microsoft.com/office/officeart/2005/8/layout/vList5"/>
    <dgm:cxn modelId="{0AA7B453-8067-A348-946F-0FF052418EF0}" type="presParOf" srcId="{A3876042-0741-1A49-BB2E-1BEC50DB3EF9}" destId="{0371CBBD-5401-C149-A6E5-B9E6D5610C7C}" srcOrd="6" destOrd="0" presId="urn:microsoft.com/office/officeart/2005/8/layout/vList5"/>
    <dgm:cxn modelId="{37BD6F90-1C24-D24E-BD84-5568905A0B73}" type="presParOf" srcId="{0371CBBD-5401-C149-A6E5-B9E6D5610C7C}" destId="{64831378-5F8D-524C-8874-2F4050D5A4F5}" srcOrd="0" destOrd="0" presId="urn:microsoft.com/office/officeart/2005/8/layout/vList5"/>
    <dgm:cxn modelId="{69DA3805-696A-9145-BD2B-419912B8AC02}" type="presParOf" srcId="{0371CBBD-5401-C149-A6E5-B9E6D5610C7C}" destId="{04FB0810-C31C-6541-B8ED-DCEBC6DE7C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76E414-88AC-D342-949D-AE0DDC60D604}"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384DC167-FB13-9648-B47F-A1DC9CF04489}">
      <dgm:prSet phldrT="[Text]"/>
      <dgm:spPr/>
      <dgm:t>
        <a:bodyPr/>
        <a:lstStyle/>
        <a:p>
          <a:r>
            <a:rPr lang="en-US" dirty="0"/>
            <a:t>Vision</a:t>
          </a:r>
        </a:p>
      </dgm:t>
    </dgm:pt>
    <dgm:pt modelId="{1B8C67BA-6CF6-8343-B150-257D159D0407}" type="parTrans" cxnId="{FB30BD9F-B375-7647-B30A-0908599184FF}">
      <dgm:prSet/>
      <dgm:spPr/>
      <dgm:t>
        <a:bodyPr/>
        <a:lstStyle/>
        <a:p>
          <a:endParaRPr lang="en-US"/>
        </a:p>
      </dgm:t>
    </dgm:pt>
    <dgm:pt modelId="{F4F9D226-50CF-C146-A2E5-80F8B4DBC88C}" type="sibTrans" cxnId="{FB30BD9F-B375-7647-B30A-0908599184FF}">
      <dgm:prSet/>
      <dgm:spPr/>
      <dgm:t>
        <a:bodyPr/>
        <a:lstStyle/>
        <a:p>
          <a:endParaRPr lang="en-US"/>
        </a:p>
      </dgm:t>
    </dgm:pt>
    <dgm:pt modelId="{F68D05F2-239A-DD4B-84ED-66112BA7D9DC}">
      <dgm:prSet phldrT="[Text]"/>
      <dgm:spPr/>
      <dgm:t>
        <a:bodyPr/>
        <a:lstStyle/>
        <a:p>
          <a:pPr>
            <a:buFont typeface="Arial" panose="020B0604020202020204" pitchFamily="34" charset="0"/>
            <a:buNone/>
          </a:pPr>
          <a:r>
            <a:rPr lang="en-US" dirty="0"/>
            <a:t>Mission, values, strategy</a:t>
          </a:r>
        </a:p>
      </dgm:t>
    </dgm:pt>
    <dgm:pt modelId="{6B489BA5-E052-2342-BD39-0647BB4CD034}" type="parTrans" cxnId="{FE4A2885-025A-0844-9DE5-F08D50AB9B21}">
      <dgm:prSet/>
      <dgm:spPr/>
      <dgm:t>
        <a:bodyPr/>
        <a:lstStyle/>
        <a:p>
          <a:endParaRPr lang="en-US"/>
        </a:p>
      </dgm:t>
    </dgm:pt>
    <dgm:pt modelId="{9DF8396E-7D7B-274B-A62D-06CF7AD4E183}" type="sibTrans" cxnId="{FE4A2885-025A-0844-9DE5-F08D50AB9B21}">
      <dgm:prSet/>
      <dgm:spPr/>
      <dgm:t>
        <a:bodyPr/>
        <a:lstStyle/>
        <a:p>
          <a:endParaRPr lang="en-US"/>
        </a:p>
      </dgm:t>
    </dgm:pt>
    <dgm:pt modelId="{2473EA2F-F14D-8343-B769-BCE3E6253975}">
      <dgm:prSet phldrT="[Text]"/>
      <dgm:spPr/>
      <dgm:t>
        <a:bodyPr/>
        <a:lstStyle/>
        <a:p>
          <a:r>
            <a:rPr lang="en-US" dirty="0"/>
            <a:t>Understanding</a:t>
          </a:r>
        </a:p>
      </dgm:t>
    </dgm:pt>
    <dgm:pt modelId="{6210545F-CE22-3B42-8B80-B7E61E5D41B5}" type="parTrans" cxnId="{72252DF7-A6F0-2A41-A005-1C9E405D9995}">
      <dgm:prSet/>
      <dgm:spPr/>
      <dgm:t>
        <a:bodyPr/>
        <a:lstStyle/>
        <a:p>
          <a:endParaRPr lang="en-US"/>
        </a:p>
      </dgm:t>
    </dgm:pt>
    <dgm:pt modelId="{87DAC530-D0AD-0946-838E-5DBD8CA3DAC0}" type="sibTrans" cxnId="{72252DF7-A6F0-2A41-A005-1C9E405D9995}">
      <dgm:prSet/>
      <dgm:spPr/>
      <dgm:t>
        <a:bodyPr/>
        <a:lstStyle/>
        <a:p>
          <a:endParaRPr lang="en-US"/>
        </a:p>
      </dgm:t>
    </dgm:pt>
    <dgm:pt modelId="{EAC247EC-7DFF-8146-9154-D12E7DC65315}">
      <dgm:prSet phldrT="[Text]"/>
      <dgm:spPr/>
      <dgm:t>
        <a:bodyPr/>
        <a:lstStyle/>
        <a:p>
          <a:pPr>
            <a:buNone/>
          </a:pPr>
          <a:r>
            <a:rPr lang="en-US" dirty="0"/>
            <a:t>Know internal capability</a:t>
          </a:r>
        </a:p>
      </dgm:t>
    </dgm:pt>
    <dgm:pt modelId="{14D846AB-79BE-7040-8C75-8F3956258CB3}" type="parTrans" cxnId="{FD972238-8F54-BB4A-8337-F63A1F9DE1F7}">
      <dgm:prSet/>
      <dgm:spPr/>
      <dgm:t>
        <a:bodyPr/>
        <a:lstStyle/>
        <a:p>
          <a:endParaRPr lang="en-US"/>
        </a:p>
      </dgm:t>
    </dgm:pt>
    <dgm:pt modelId="{311B066D-35B9-4643-91AF-E88B48FEAA47}" type="sibTrans" cxnId="{FD972238-8F54-BB4A-8337-F63A1F9DE1F7}">
      <dgm:prSet/>
      <dgm:spPr/>
      <dgm:t>
        <a:bodyPr/>
        <a:lstStyle/>
        <a:p>
          <a:endParaRPr lang="en-US"/>
        </a:p>
      </dgm:t>
    </dgm:pt>
    <dgm:pt modelId="{EF980BC4-74B1-3C41-8567-E792D1B19685}">
      <dgm:prSet phldrT="[Text]"/>
      <dgm:spPr/>
      <dgm:t>
        <a:bodyPr/>
        <a:lstStyle/>
        <a:p>
          <a:r>
            <a:rPr lang="en-US" dirty="0"/>
            <a:t>Clarity or Courage</a:t>
          </a:r>
        </a:p>
      </dgm:t>
    </dgm:pt>
    <dgm:pt modelId="{B26B76CA-4021-414D-B6A6-D193E0C23F4E}" type="parTrans" cxnId="{01A5341A-C019-F54E-B456-3CCC2B7C427B}">
      <dgm:prSet/>
      <dgm:spPr/>
      <dgm:t>
        <a:bodyPr/>
        <a:lstStyle/>
        <a:p>
          <a:endParaRPr lang="en-US"/>
        </a:p>
      </dgm:t>
    </dgm:pt>
    <dgm:pt modelId="{B0995A33-B46F-F246-A570-8A5D66398F6D}" type="sibTrans" cxnId="{01A5341A-C019-F54E-B456-3CCC2B7C427B}">
      <dgm:prSet/>
      <dgm:spPr/>
      <dgm:t>
        <a:bodyPr/>
        <a:lstStyle/>
        <a:p>
          <a:endParaRPr lang="en-US"/>
        </a:p>
      </dgm:t>
    </dgm:pt>
    <dgm:pt modelId="{2F7F5AFF-F8FE-0049-B7C1-2E7FB45877E9}">
      <dgm:prSet phldrT="[Text]"/>
      <dgm:spPr/>
      <dgm:t>
        <a:bodyPr/>
        <a:lstStyle/>
        <a:p>
          <a:pPr>
            <a:buNone/>
          </a:pPr>
          <a:r>
            <a:rPr lang="en-US" dirty="0"/>
            <a:t>Seek knowledge / Embrace risks</a:t>
          </a:r>
        </a:p>
      </dgm:t>
    </dgm:pt>
    <dgm:pt modelId="{2C61983F-F73B-1D42-9E4E-193E7666CC97}" type="parTrans" cxnId="{6C41E890-A12B-954A-96C4-3663D384AC80}">
      <dgm:prSet/>
      <dgm:spPr/>
      <dgm:t>
        <a:bodyPr/>
        <a:lstStyle/>
        <a:p>
          <a:endParaRPr lang="en-US"/>
        </a:p>
      </dgm:t>
    </dgm:pt>
    <dgm:pt modelId="{D5075257-6EFD-1B40-AFFA-51A5B28F0154}" type="sibTrans" cxnId="{6C41E890-A12B-954A-96C4-3663D384AC80}">
      <dgm:prSet/>
      <dgm:spPr/>
      <dgm:t>
        <a:bodyPr/>
        <a:lstStyle/>
        <a:p>
          <a:endParaRPr lang="en-US"/>
        </a:p>
      </dgm:t>
    </dgm:pt>
    <dgm:pt modelId="{811518AD-0564-274E-9A05-3C67EE536CB6}">
      <dgm:prSet phldrT="[Text]"/>
      <dgm:spPr/>
      <dgm:t>
        <a:bodyPr/>
        <a:lstStyle/>
        <a:p>
          <a:r>
            <a:rPr lang="en-US" dirty="0"/>
            <a:t>Adaptability</a:t>
          </a:r>
        </a:p>
      </dgm:t>
    </dgm:pt>
    <dgm:pt modelId="{687108F6-3A98-B34D-AB04-88E93EE481B0}" type="parTrans" cxnId="{33D2B2E2-9D75-F949-BF44-EA28AF9CD443}">
      <dgm:prSet/>
      <dgm:spPr/>
      <dgm:t>
        <a:bodyPr/>
        <a:lstStyle/>
        <a:p>
          <a:endParaRPr lang="en-US"/>
        </a:p>
      </dgm:t>
    </dgm:pt>
    <dgm:pt modelId="{41929118-62AC-D84E-A452-209D07874EA6}" type="sibTrans" cxnId="{33D2B2E2-9D75-F949-BF44-EA28AF9CD443}">
      <dgm:prSet/>
      <dgm:spPr/>
      <dgm:t>
        <a:bodyPr/>
        <a:lstStyle/>
        <a:p>
          <a:endParaRPr lang="en-US"/>
        </a:p>
      </dgm:t>
    </dgm:pt>
    <dgm:pt modelId="{3157456C-595A-1E4F-A52A-7642755A6E8E}">
      <dgm:prSet phldrT="[Text]"/>
      <dgm:spPr/>
      <dgm:t>
        <a:bodyPr/>
        <a:lstStyle/>
        <a:p>
          <a:pPr>
            <a:buNone/>
          </a:pPr>
          <a:r>
            <a:rPr lang="en-US" dirty="0"/>
            <a:t>Flexibility, agility, contingency, speed</a:t>
          </a:r>
        </a:p>
      </dgm:t>
    </dgm:pt>
    <dgm:pt modelId="{76515256-40D7-244E-95A4-4D9684FC6019}" type="parTrans" cxnId="{4713F709-AE18-5844-A1FD-DBCDFD20A8B4}">
      <dgm:prSet/>
      <dgm:spPr/>
      <dgm:t>
        <a:bodyPr/>
        <a:lstStyle/>
        <a:p>
          <a:endParaRPr lang="en-US"/>
        </a:p>
      </dgm:t>
    </dgm:pt>
    <dgm:pt modelId="{051DB11F-DE91-4543-82D9-5DCC4006DB46}" type="sibTrans" cxnId="{4713F709-AE18-5844-A1FD-DBCDFD20A8B4}">
      <dgm:prSet/>
      <dgm:spPr/>
      <dgm:t>
        <a:bodyPr/>
        <a:lstStyle/>
        <a:p>
          <a:endParaRPr lang="en-US"/>
        </a:p>
      </dgm:t>
    </dgm:pt>
    <dgm:pt modelId="{EF586721-5A3B-2146-9EBE-10602F272DE3}" type="pres">
      <dgm:prSet presAssocID="{F376E414-88AC-D342-949D-AE0DDC60D604}" presName="Name0" presStyleCnt="0">
        <dgm:presLayoutVars>
          <dgm:dir/>
          <dgm:animLvl val="lvl"/>
          <dgm:resizeHandles val="exact"/>
        </dgm:presLayoutVars>
      </dgm:prSet>
      <dgm:spPr/>
      <dgm:t>
        <a:bodyPr/>
        <a:lstStyle/>
        <a:p>
          <a:endParaRPr lang="en-US"/>
        </a:p>
      </dgm:t>
    </dgm:pt>
    <dgm:pt modelId="{38774FE5-B9AD-C44A-BBE6-6110BB221FCD}" type="pres">
      <dgm:prSet presAssocID="{384DC167-FB13-9648-B47F-A1DC9CF04489}" presName="linNode" presStyleCnt="0"/>
      <dgm:spPr/>
    </dgm:pt>
    <dgm:pt modelId="{96201858-92AF-1942-BAF8-70120B6F7398}" type="pres">
      <dgm:prSet presAssocID="{384DC167-FB13-9648-B47F-A1DC9CF04489}" presName="parentText" presStyleLbl="node1" presStyleIdx="0" presStyleCnt="4">
        <dgm:presLayoutVars>
          <dgm:chMax val="1"/>
          <dgm:bulletEnabled val="1"/>
        </dgm:presLayoutVars>
      </dgm:prSet>
      <dgm:spPr/>
      <dgm:t>
        <a:bodyPr/>
        <a:lstStyle/>
        <a:p>
          <a:endParaRPr lang="en-US"/>
        </a:p>
      </dgm:t>
    </dgm:pt>
    <dgm:pt modelId="{B4D77169-B2DE-C444-80B6-DCBCC77B7B24}" type="pres">
      <dgm:prSet presAssocID="{384DC167-FB13-9648-B47F-A1DC9CF04489}" presName="descendantText" presStyleLbl="alignAccFollowNode1" presStyleIdx="0" presStyleCnt="4">
        <dgm:presLayoutVars>
          <dgm:bulletEnabled val="1"/>
        </dgm:presLayoutVars>
      </dgm:prSet>
      <dgm:spPr/>
      <dgm:t>
        <a:bodyPr/>
        <a:lstStyle/>
        <a:p>
          <a:endParaRPr lang="en-US"/>
        </a:p>
      </dgm:t>
    </dgm:pt>
    <dgm:pt modelId="{2DD95548-2832-4240-88D1-1B5B70ECD427}" type="pres">
      <dgm:prSet presAssocID="{F4F9D226-50CF-C146-A2E5-80F8B4DBC88C}" presName="sp" presStyleCnt="0"/>
      <dgm:spPr/>
    </dgm:pt>
    <dgm:pt modelId="{817C1714-5C2F-3645-A494-0822F8F8146D}" type="pres">
      <dgm:prSet presAssocID="{2473EA2F-F14D-8343-B769-BCE3E6253975}" presName="linNode" presStyleCnt="0"/>
      <dgm:spPr/>
    </dgm:pt>
    <dgm:pt modelId="{1B96C7AC-65BC-A04F-9604-B0352166FC8E}" type="pres">
      <dgm:prSet presAssocID="{2473EA2F-F14D-8343-B769-BCE3E6253975}" presName="parentText" presStyleLbl="node1" presStyleIdx="1" presStyleCnt="4">
        <dgm:presLayoutVars>
          <dgm:chMax val="1"/>
          <dgm:bulletEnabled val="1"/>
        </dgm:presLayoutVars>
      </dgm:prSet>
      <dgm:spPr/>
      <dgm:t>
        <a:bodyPr/>
        <a:lstStyle/>
        <a:p>
          <a:endParaRPr lang="en-US"/>
        </a:p>
      </dgm:t>
    </dgm:pt>
    <dgm:pt modelId="{A4A32501-3462-3149-A8A1-75709A749FE1}" type="pres">
      <dgm:prSet presAssocID="{2473EA2F-F14D-8343-B769-BCE3E6253975}" presName="descendantText" presStyleLbl="alignAccFollowNode1" presStyleIdx="1" presStyleCnt="4">
        <dgm:presLayoutVars>
          <dgm:bulletEnabled val="1"/>
        </dgm:presLayoutVars>
      </dgm:prSet>
      <dgm:spPr/>
      <dgm:t>
        <a:bodyPr/>
        <a:lstStyle/>
        <a:p>
          <a:endParaRPr lang="en-US"/>
        </a:p>
      </dgm:t>
    </dgm:pt>
    <dgm:pt modelId="{DA5125E9-9467-1B47-AD18-DE77B04C2399}" type="pres">
      <dgm:prSet presAssocID="{87DAC530-D0AD-0946-838E-5DBD8CA3DAC0}" presName="sp" presStyleCnt="0"/>
      <dgm:spPr/>
    </dgm:pt>
    <dgm:pt modelId="{6E994955-2FF6-0E49-9E2B-43B590E60639}" type="pres">
      <dgm:prSet presAssocID="{EF980BC4-74B1-3C41-8567-E792D1B19685}" presName="linNode" presStyleCnt="0"/>
      <dgm:spPr/>
    </dgm:pt>
    <dgm:pt modelId="{7CFC373C-34A0-1849-8DCC-A0D8827CD7CD}" type="pres">
      <dgm:prSet presAssocID="{EF980BC4-74B1-3C41-8567-E792D1B19685}" presName="parentText" presStyleLbl="node1" presStyleIdx="2" presStyleCnt="4">
        <dgm:presLayoutVars>
          <dgm:chMax val="1"/>
          <dgm:bulletEnabled val="1"/>
        </dgm:presLayoutVars>
      </dgm:prSet>
      <dgm:spPr/>
      <dgm:t>
        <a:bodyPr/>
        <a:lstStyle/>
        <a:p>
          <a:endParaRPr lang="en-US"/>
        </a:p>
      </dgm:t>
    </dgm:pt>
    <dgm:pt modelId="{E094F84D-436E-4046-8609-DF9FAC5F8E6F}" type="pres">
      <dgm:prSet presAssocID="{EF980BC4-74B1-3C41-8567-E792D1B19685}" presName="descendantText" presStyleLbl="alignAccFollowNode1" presStyleIdx="2" presStyleCnt="4">
        <dgm:presLayoutVars>
          <dgm:bulletEnabled val="1"/>
        </dgm:presLayoutVars>
      </dgm:prSet>
      <dgm:spPr/>
      <dgm:t>
        <a:bodyPr/>
        <a:lstStyle/>
        <a:p>
          <a:endParaRPr lang="en-US"/>
        </a:p>
      </dgm:t>
    </dgm:pt>
    <dgm:pt modelId="{FF0851A8-EB0A-FB43-B698-850604E61066}" type="pres">
      <dgm:prSet presAssocID="{B0995A33-B46F-F246-A570-8A5D66398F6D}" presName="sp" presStyleCnt="0"/>
      <dgm:spPr/>
    </dgm:pt>
    <dgm:pt modelId="{68FF28DB-C452-F04C-82DC-99BEDE870FF2}" type="pres">
      <dgm:prSet presAssocID="{811518AD-0564-274E-9A05-3C67EE536CB6}" presName="linNode" presStyleCnt="0"/>
      <dgm:spPr/>
    </dgm:pt>
    <dgm:pt modelId="{28232386-8563-FE49-89E5-25F77CF665E5}" type="pres">
      <dgm:prSet presAssocID="{811518AD-0564-274E-9A05-3C67EE536CB6}" presName="parentText" presStyleLbl="node1" presStyleIdx="3" presStyleCnt="4">
        <dgm:presLayoutVars>
          <dgm:chMax val="1"/>
          <dgm:bulletEnabled val="1"/>
        </dgm:presLayoutVars>
      </dgm:prSet>
      <dgm:spPr/>
      <dgm:t>
        <a:bodyPr/>
        <a:lstStyle/>
        <a:p>
          <a:endParaRPr lang="en-US"/>
        </a:p>
      </dgm:t>
    </dgm:pt>
    <dgm:pt modelId="{0A714035-66BF-814C-A137-20E0BD0C0953}" type="pres">
      <dgm:prSet presAssocID="{811518AD-0564-274E-9A05-3C67EE536CB6}" presName="descendantText" presStyleLbl="alignAccFollowNode1" presStyleIdx="3" presStyleCnt="4">
        <dgm:presLayoutVars>
          <dgm:bulletEnabled val="1"/>
        </dgm:presLayoutVars>
      </dgm:prSet>
      <dgm:spPr/>
      <dgm:t>
        <a:bodyPr/>
        <a:lstStyle/>
        <a:p>
          <a:endParaRPr lang="en-US"/>
        </a:p>
      </dgm:t>
    </dgm:pt>
  </dgm:ptLst>
  <dgm:cxnLst>
    <dgm:cxn modelId="{1237DE43-5685-3241-B527-73AD4F1FBF14}" type="presOf" srcId="{F376E414-88AC-D342-949D-AE0DDC60D604}" destId="{EF586721-5A3B-2146-9EBE-10602F272DE3}" srcOrd="0" destOrd="0" presId="urn:microsoft.com/office/officeart/2005/8/layout/vList5"/>
    <dgm:cxn modelId="{33D2B2E2-9D75-F949-BF44-EA28AF9CD443}" srcId="{F376E414-88AC-D342-949D-AE0DDC60D604}" destId="{811518AD-0564-274E-9A05-3C67EE536CB6}" srcOrd="3" destOrd="0" parTransId="{687108F6-3A98-B34D-AB04-88E93EE481B0}" sibTransId="{41929118-62AC-D84E-A452-209D07874EA6}"/>
    <dgm:cxn modelId="{893EACA2-C1E8-854E-A6F6-DE705CF23AB2}" type="presOf" srcId="{2473EA2F-F14D-8343-B769-BCE3E6253975}" destId="{1B96C7AC-65BC-A04F-9604-B0352166FC8E}" srcOrd="0" destOrd="0" presId="urn:microsoft.com/office/officeart/2005/8/layout/vList5"/>
    <dgm:cxn modelId="{13C143CC-45F6-7642-94B1-499B909FB40C}" type="presOf" srcId="{2F7F5AFF-F8FE-0049-B7C1-2E7FB45877E9}" destId="{E094F84D-436E-4046-8609-DF9FAC5F8E6F}" srcOrd="0" destOrd="0" presId="urn:microsoft.com/office/officeart/2005/8/layout/vList5"/>
    <dgm:cxn modelId="{66478318-D4AE-7243-ABC6-9EF1762A21F8}" type="presOf" srcId="{EAC247EC-7DFF-8146-9154-D12E7DC65315}" destId="{A4A32501-3462-3149-A8A1-75709A749FE1}" srcOrd="0" destOrd="0" presId="urn:microsoft.com/office/officeart/2005/8/layout/vList5"/>
    <dgm:cxn modelId="{1E4781E0-5F0E-6F44-BA21-DB5E6AA11EB9}" type="presOf" srcId="{3157456C-595A-1E4F-A52A-7642755A6E8E}" destId="{0A714035-66BF-814C-A137-20E0BD0C0953}" srcOrd="0" destOrd="0" presId="urn:microsoft.com/office/officeart/2005/8/layout/vList5"/>
    <dgm:cxn modelId="{B4710B4B-0137-0940-B803-94C8170F23B6}" type="presOf" srcId="{EF980BC4-74B1-3C41-8567-E792D1B19685}" destId="{7CFC373C-34A0-1849-8DCC-A0D8827CD7CD}" srcOrd="0" destOrd="0" presId="urn:microsoft.com/office/officeart/2005/8/layout/vList5"/>
    <dgm:cxn modelId="{4713F709-AE18-5844-A1FD-DBCDFD20A8B4}" srcId="{811518AD-0564-274E-9A05-3C67EE536CB6}" destId="{3157456C-595A-1E4F-A52A-7642755A6E8E}" srcOrd="0" destOrd="0" parTransId="{76515256-40D7-244E-95A4-4D9684FC6019}" sibTransId="{051DB11F-DE91-4543-82D9-5DCC4006DB46}"/>
    <dgm:cxn modelId="{D659C250-BC09-E540-B7C0-0D9B46625447}" type="presOf" srcId="{384DC167-FB13-9648-B47F-A1DC9CF04489}" destId="{96201858-92AF-1942-BAF8-70120B6F7398}" srcOrd="0" destOrd="0" presId="urn:microsoft.com/office/officeart/2005/8/layout/vList5"/>
    <dgm:cxn modelId="{01A5341A-C019-F54E-B456-3CCC2B7C427B}" srcId="{F376E414-88AC-D342-949D-AE0DDC60D604}" destId="{EF980BC4-74B1-3C41-8567-E792D1B19685}" srcOrd="2" destOrd="0" parTransId="{B26B76CA-4021-414D-B6A6-D193E0C23F4E}" sibTransId="{B0995A33-B46F-F246-A570-8A5D66398F6D}"/>
    <dgm:cxn modelId="{0D509BF3-D35A-E24A-9137-903D53B9BB83}" type="presOf" srcId="{F68D05F2-239A-DD4B-84ED-66112BA7D9DC}" destId="{B4D77169-B2DE-C444-80B6-DCBCC77B7B24}" srcOrd="0" destOrd="0" presId="urn:microsoft.com/office/officeart/2005/8/layout/vList5"/>
    <dgm:cxn modelId="{6C41E890-A12B-954A-96C4-3663D384AC80}" srcId="{EF980BC4-74B1-3C41-8567-E792D1B19685}" destId="{2F7F5AFF-F8FE-0049-B7C1-2E7FB45877E9}" srcOrd="0" destOrd="0" parTransId="{2C61983F-F73B-1D42-9E4E-193E7666CC97}" sibTransId="{D5075257-6EFD-1B40-AFFA-51A5B28F0154}"/>
    <dgm:cxn modelId="{FB30BD9F-B375-7647-B30A-0908599184FF}" srcId="{F376E414-88AC-D342-949D-AE0DDC60D604}" destId="{384DC167-FB13-9648-B47F-A1DC9CF04489}" srcOrd="0" destOrd="0" parTransId="{1B8C67BA-6CF6-8343-B150-257D159D0407}" sibTransId="{F4F9D226-50CF-C146-A2E5-80F8B4DBC88C}"/>
    <dgm:cxn modelId="{FD972238-8F54-BB4A-8337-F63A1F9DE1F7}" srcId="{2473EA2F-F14D-8343-B769-BCE3E6253975}" destId="{EAC247EC-7DFF-8146-9154-D12E7DC65315}" srcOrd="0" destOrd="0" parTransId="{14D846AB-79BE-7040-8C75-8F3956258CB3}" sibTransId="{311B066D-35B9-4643-91AF-E88B48FEAA47}"/>
    <dgm:cxn modelId="{FE4A2885-025A-0844-9DE5-F08D50AB9B21}" srcId="{384DC167-FB13-9648-B47F-A1DC9CF04489}" destId="{F68D05F2-239A-DD4B-84ED-66112BA7D9DC}" srcOrd="0" destOrd="0" parTransId="{6B489BA5-E052-2342-BD39-0647BB4CD034}" sibTransId="{9DF8396E-7D7B-274B-A62D-06CF7AD4E183}"/>
    <dgm:cxn modelId="{72252DF7-A6F0-2A41-A005-1C9E405D9995}" srcId="{F376E414-88AC-D342-949D-AE0DDC60D604}" destId="{2473EA2F-F14D-8343-B769-BCE3E6253975}" srcOrd="1" destOrd="0" parTransId="{6210545F-CE22-3B42-8B80-B7E61E5D41B5}" sibTransId="{87DAC530-D0AD-0946-838E-5DBD8CA3DAC0}"/>
    <dgm:cxn modelId="{A025D4DE-C40D-6D4A-9918-6E82C8F8E510}" type="presOf" srcId="{811518AD-0564-274E-9A05-3C67EE536CB6}" destId="{28232386-8563-FE49-89E5-25F77CF665E5}" srcOrd="0" destOrd="0" presId="urn:microsoft.com/office/officeart/2005/8/layout/vList5"/>
    <dgm:cxn modelId="{83FC3C2B-0F09-3E40-976B-B363284991B2}" type="presParOf" srcId="{EF586721-5A3B-2146-9EBE-10602F272DE3}" destId="{38774FE5-B9AD-C44A-BBE6-6110BB221FCD}" srcOrd="0" destOrd="0" presId="urn:microsoft.com/office/officeart/2005/8/layout/vList5"/>
    <dgm:cxn modelId="{F00DA6BD-687A-D947-9A1B-C654E3721865}" type="presParOf" srcId="{38774FE5-B9AD-C44A-BBE6-6110BB221FCD}" destId="{96201858-92AF-1942-BAF8-70120B6F7398}" srcOrd="0" destOrd="0" presId="urn:microsoft.com/office/officeart/2005/8/layout/vList5"/>
    <dgm:cxn modelId="{B6C8549F-17C6-8A4D-BBE5-DC2A616033C8}" type="presParOf" srcId="{38774FE5-B9AD-C44A-BBE6-6110BB221FCD}" destId="{B4D77169-B2DE-C444-80B6-DCBCC77B7B24}" srcOrd="1" destOrd="0" presId="urn:microsoft.com/office/officeart/2005/8/layout/vList5"/>
    <dgm:cxn modelId="{1C506A2F-F20A-FE4A-A281-630F1BED17FD}" type="presParOf" srcId="{EF586721-5A3B-2146-9EBE-10602F272DE3}" destId="{2DD95548-2832-4240-88D1-1B5B70ECD427}" srcOrd="1" destOrd="0" presId="urn:microsoft.com/office/officeart/2005/8/layout/vList5"/>
    <dgm:cxn modelId="{D24369D2-1A3D-6C44-A86A-EBC2A92D902D}" type="presParOf" srcId="{EF586721-5A3B-2146-9EBE-10602F272DE3}" destId="{817C1714-5C2F-3645-A494-0822F8F8146D}" srcOrd="2" destOrd="0" presId="urn:microsoft.com/office/officeart/2005/8/layout/vList5"/>
    <dgm:cxn modelId="{2D78B2B5-0242-C34F-815B-06B8F171CBCC}" type="presParOf" srcId="{817C1714-5C2F-3645-A494-0822F8F8146D}" destId="{1B96C7AC-65BC-A04F-9604-B0352166FC8E}" srcOrd="0" destOrd="0" presId="urn:microsoft.com/office/officeart/2005/8/layout/vList5"/>
    <dgm:cxn modelId="{708754CC-2593-2D43-BDBE-C3CB8654D570}" type="presParOf" srcId="{817C1714-5C2F-3645-A494-0822F8F8146D}" destId="{A4A32501-3462-3149-A8A1-75709A749FE1}" srcOrd="1" destOrd="0" presId="urn:microsoft.com/office/officeart/2005/8/layout/vList5"/>
    <dgm:cxn modelId="{3D4F1F46-8520-1447-A54B-58411AC1132B}" type="presParOf" srcId="{EF586721-5A3B-2146-9EBE-10602F272DE3}" destId="{DA5125E9-9467-1B47-AD18-DE77B04C2399}" srcOrd="3" destOrd="0" presId="urn:microsoft.com/office/officeart/2005/8/layout/vList5"/>
    <dgm:cxn modelId="{2A7E1C24-6263-6046-8A33-50343E816FC5}" type="presParOf" srcId="{EF586721-5A3B-2146-9EBE-10602F272DE3}" destId="{6E994955-2FF6-0E49-9E2B-43B590E60639}" srcOrd="4" destOrd="0" presId="urn:microsoft.com/office/officeart/2005/8/layout/vList5"/>
    <dgm:cxn modelId="{72614DA0-6FD2-3B4F-9888-00085D29A12C}" type="presParOf" srcId="{6E994955-2FF6-0E49-9E2B-43B590E60639}" destId="{7CFC373C-34A0-1849-8DCC-A0D8827CD7CD}" srcOrd="0" destOrd="0" presId="urn:microsoft.com/office/officeart/2005/8/layout/vList5"/>
    <dgm:cxn modelId="{3474167D-1C90-1948-94AB-5B90E2099BE8}" type="presParOf" srcId="{6E994955-2FF6-0E49-9E2B-43B590E60639}" destId="{E094F84D-436E-4046-8609-DF9FAC5F8E6F}" srcOrd="1" destOrd="0" presId="urn:microsoft.com/office/officeart/2005/8/layout/vList5"/>
    <dgm:cxn modelId="{E92B30B5-D618-F646-BD4F-0F81B0A2FFFE}" type="presParOf" srcId="{EF586721-5A3B-2146-9EBE-10602F272DE3}" destId="{FF0851A8-EB0A-FB43-B698-850604E61066}" srcOrd="5" destOrd="0" presId="urn:microsoft.com/office/officeart/2005/8/layout/vList5"/>
    <dgm:cxn modelId="{A1F1438A-865E-244A-B5EE-1B57849ECC38}" type="presParOf" srcId="{EF586721-5A3B-2146-9EBE-10602F272DE3}" destId="{68FF28DB-C452-F04C-82DC-99BEDE870FF2}" srcOrd="6" destOrd="0" presId="urn:microsoft.com/office/officeart/2005/8/layout/vList5"/>
    <dgm:cxn modelId="{6F83B137-0EFC-384E-95B3-6CA3C47BEB8C}" type="presParOf" srcId="{68FF28DB-C452-F04C-82DC-99BEDE870FF2}" destId="{28232386-8563-FE49-89E5-25F77CF665E5}" srcOrd="0" destOrd="0" presId="urn:microsoft.com/office/officeart/2005/8/layout/vList5"/>
    <dgm:cxn modelId="{A57DFF98-F22D-6A41-A92F-E8BBA5DA4123}" type="presParOf" srcId="{68FF28DB-C452-F04C-82DC-99BEDE870FF2}" destId="{0A714035-66BF-814C-A137-20E0BD0C09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2FF69C-9378-2841-BAB8-1D8DC82F868E}" type="doc">
      <dgm:prSet loTypeId="urn:microsoft.com/office/officeart/2005/8/layout/vList5" loCatId="" qsTypeId="urn:microsoft.com/office/officeart/2005/8/quickstyle/simple1" qsCatId="simple" csTypeId="urn:microsoft.com/office/officeart/2005/8/colors/accent0_2" csCatId="mainScheme" phldr="1"/>
      <dgm:spPr/>
      <dgm:t>
        <a:bodyPr/>
        <a:lstStyle/>
        <a:p>
          <a:endParaRPr lang="en-US"/>
        </a:p>
      </dgm:t>
    </dgm:pt>
    <dgm:pt modelId="{F70D54E4-22D6-D843-B27A-46EA6C449289}">
      <dgm:prSet phldrT="[Text]" custT="1"/>
      <dgm:spPr/>
      <dgm:t>
        <a:bodyPr/>
        <a:lstStyle/>
        <a:p>
          <a:pPr algn="l"/>
          <a:r>
            <a:rPr lang="en-US" sz="2400" dirty="0"/>
            <a:t>Volatile</a:t>
          </a:r>
        </a:p>
      </dgm:t>
    </dgm:pt>
    <dgm:pt modelId="{59E9596C-D0A5-0742-BE83-68D36CEFEF55}" type="parTrans" cxnId="{C8B53986-0DBD-2C42-A8D0-9855FDAC7DC3}">
      <dgm:prSet/>
      <dgm:spPr/>
      <dgm:t>
        <a:bodyPr/>
        <a:lstStyle/>
        <a:p>
          <a:endParaRPr lang="en-US" sz="1100"/>
        </a:p>
      </dgm:t>
    </dgm:pt>
    <dgm:pt modelId="{89FB17E5-4602-7F4A-A060-8467713F7036}" type="sibTrans" cxnId="{C8B53986-0DBD-2C42-A8D0-9855FDAC7DC3}">
      <dgm:prSet/>
      <dgm:spPr/>
      <dgm:t>
        <a:bodyPr/>
        <a:lstStyle/>
        <a:p>
          <a:endParaRPr lang="en-US" sz="1100"/>
        </a:p>
      </dgm:t>
    </dgm:pt>
    <dgm:pt modelId="{9706E767-0D89-5E4A-B62B-D6E650C04574}">
      <dgm:prSet phldrT="[Text]" custT="1"/>
      <dgm:spPr/>
      <dgm:t>
        <a:bodyPr/>
        <a:lstStyle/>
        <a:p>
          <a:pPr algn="l"/>
          <a:r>
            <a:rPr lang="en-US" sz="2400" dirty="0"/>
            <a:t>Uncertain</a:t>
          </a:r>
        </a:p>
      </dgm:t>
    </dgm:pt>
    <dgm:pt modelId="{8502AB83-E018-354A-A7B2-C4ADA6C8E3FB}" type="parTrans" cxnId="{29FCD479-A9DC-B549-BA4C-3A451110404D}">
      <dgm:prSet/>
      <dgm:spPr/>
      <dgm:t>
        <a:bodyPr/>
        <a:lstStyle/>
        <a:p>
          <a:endParaRPr lang="en-US" sz="1100"/>
        </a:p>
      </dgm:t>
    </dgm:pt>
    <dgm:pt modelId="{B8DFAE2D-123C-4F4B-A79E-223D9F987D1E}" type="sibTrans" cxnId="{29FCD479-A9DC-B549-BA4C-3A451110404D}">
      <dgm:prSet/>
      <dgm:spPr/>
      <dgm:t>
        <a:bodyPr/>
        <a:lstStyle/>
        <a:p>
          <a:endParaRPr lang="en-US" sz="1100"/>
        </a:p>
      </dgm:t>
    </dgm:pt>
    <dgm:pt modelId="{997A7973-E1AD-9A46-8E40-B87C75F787FC}">
      <dgm:prSet phldrT="[Text]" custT="1"/>
      <dgm:spPr/>
      <dgm:t>
        <a:bodyPr/>
        <a:lstStyle/>
        <a:p>
          <a:pPr algn="l"/>
          <a:r>
            <a:rPr lang="en-US" sz="2400" dirty="0"/>
            <a:t>Complex</a:t>
          </a:r>
        </a:p>
      </dgm:t>
    </dgm:pt>
    <dgm:pt modelId="{38F7950E-B256-FA49-82EF-0E36C0A4DB45}" type="parTrans" cxnId="{F331A49E-E7A2-134D-B3B1-3E71B5E5B579}">
      <dgm:prSet/>
      <dgm:spPr/>
      <dgm:t>
        <a:bodyPr/>
        <a:lstStyle/>
        <a:p>
          <a:endParaRPr lang="en-US" sz="1100"/>
        </a:p>
      </dgm:t>
    </dgm:pt>
    <dgm:pt modelId="{D77F07F2-18AD-9E49-B604-312DE7544851}" type="sibTrans" cxnId="{F331A49E-E7A2-134D-B3B1-3E71B5E5B579}">
      <dgm:prSet/>
      <dgm:spPr/>
      <dgm:t>
        <a:bodyPr/>
        <a:lstStyle/>
        <a:p>
          <a:endParaRPr lang="en-US" sz="1100"/>
        </a:p>
      </dgm:t>
    </dgm:pt>
    <dgm:pt modelId="{336F2EF9-EBA5-1E46-B2DC-37899A205A94}">
      <dgm:prSet phldrT="[Text]" custT="1"/>
      <dgm:spPr/>
      <dgm:t>
        <a:bodyPr/>
        <a:lstStyle/>
        <a:p>
          <a:pPr algn="l"/>
          <a:r>
            <a:rPr lang="en-US" sz="2400" dirty="0"/>
            <a:t>Ambiguous</a:t>
          </a:r>
        </a:p>
      </dgm:t>
    </dgm:pt>
    <dgm:pt modelId="{34F87E18-F1CC-4149-AB1A-354B51E4476E}" type="parTrans" cxnId="{FDE51985-EB35-DB42-9492-C1824C4B9787}">
      <dgm:prSet/>
      <dgm:spPr/>
      <dgm:t>
        <a:bodyPr/>
        <a:lstStyle/>
        <a:p>
          <a:endParaRPr lang="en-US" sz="1100"/>
        </a:p>
      </dgm:t>
    </dgm:pt>
    <dgm:pt modelId="{FCF6270F-235E-E045-A5A5-812699E435C2}" type="sibTrans" cxnId="{FDE51985-EB35-DB42-9492-C1824C4B9787}">
      <dgm:prSet/>
      <dgm:spPr/>
      <dgm:t>
        <a:bodyPr/>
        <a:lstStyle/>
        <a:p>
          <a:endParaRPr lang="en-US" sz="1100"/>
        </a:p>
      </dgm:t>
    </dgm:pt>
    <dgm:pt modelId="{2BD321C2-3752-D84E-B49B-16F7CBEA07CD}" type="pres">
      <dgm:prSet presAssocID="{312FF69C-9378-2841-BAB8-1D8DC82F868E}" presName="Name0" presStyleCnt="0">
        <dgm:presLayoutVars>
          <dgm:dir/>
          <dgm:animLvl val="lvl"/>
          <dgm:resizeHandles val="exact"/>
        </dgm:presLayoutVars>
      </dgm:prSet>
      <dgm:spPr/>
      <dgm:t>
        <a:bodyPr/>
        <a:lstStyle/>
        <a:p>
          <a:endParaRPr lang="en-US"/>
        </a:p>
      </dgm:t>
    </dgm:pt>
    <dgm:pt modelId="{ACA38626-BE9F-4A44-89ED-2D64BFB8BC55}" type="pres">
      <dgm:prSet presAssocID="{F70D54E4-22D6-D843-B27A-46EA6C449289}" presName="linNode" presStyleCnt="0"/>
      <dgm:spPr/>
    </dgm:pt>
    <dgm:pt modelId="{12BF306B-D74D-484A-A395-5A594B0C9FCC}" type="pres">
      <dgm:prSet presAssocID="{F70D54E4-22D6-D843-B27A-46EA6C449289}" presName="parentText" presStyleLbl="node1" presStyleIdx="0" presStyleCnt="4" custScaleX="117061">
        <dgm:presLayoutVars>
          <dgm:chMax val="1"/>
          <dgm:bulletEnabled val="1"/>
        </dgm:presLayoutVars>
      </dgm:prSet>
      <dgm:spPr/>
      <dgm:t>
        <a:bodyPr/>
        <a:lstStyle/>
        <a:p>
          <a:endParaRPr lang="en-US"/>
        </a:p>
      </dgm:t>
    </dgm:pt>
    <dgm:pt modelId="{FE53348E-15C9-CD4F-8AE3-0980521B15F0}" type="pres">
      <dgm:prSet presAssocID="{89FB17E5-4602-7F4A-A060-8467713F7036}" presName="sp" presStyleCnt="0"/>
      <dgm:spPr/>
    </dgm:pt>
    <dgm:pt modelId="{27AA7BA4-6E1E-1047-A0A3-972A88985A84}" type="pres">
      <dgm:prSet presAssocID="{9706E767-0D89-5E4A-B62B-D6E650C04574}" presName="linNode" presStyleCnt="0"/>
      <dgm:spPr/>
    </dgm:pt>
    <dgm:pt modelId="{2AD6F382-8DD1-974E-8FD5-AA1DE622433F}" type="pres">
      <dgm:prSet presAssocID="{9706E767-0D89-5E4A-B62B-D6E650C04574}" presName="parentText" presStyleLbl="node1" presStyleIdx="1" presStyleCnt="4" custScaleX="117061">
        <dgm:presLayoutVars>
          <dgm:chMax val="1"/>
          <dgm:bulletEnabled val="1"/>
        </dgm:presLayoutVars>
      </dgm:prSet>
      <dgm:spPr/>
      <dgm:t>
        <a:bodyPr/>
        <a:lstStyle/>
        <a:p>
          <a:endParaRPr lang="en-US"/>
        </a:p>
      </dgm:t>
    </dgm:pt>
    <dgm:pt modelId="{0B34CD19-48D1-1546-9B3D-F1D2C8DE772E}" type="pres">
      <dgm:prSet presAssocID="{B8DFAE2D-123C-4F4B-A79E-223D9F987D1E}" presName="sp" presStyleCnt="0"/>
      <dgm:spPr/>
    </dgm:pt>
    <dgm:pt modelId="{A08AAD1A-228E-5144-B2F8-0945AE58AEED}" type="pres">
      <dgm:prSet presAssocID="{997A7973-E1AD-9A46-8E40-B87C75F787FC}" presName="linNode" presStyleCnt="0"/>
      <dgm:spPr/>
    </dgm:pt>
    <dgm:pt modelId="{D358A57A-9990-AC4D-9953-CF7979F432BA}" type="pres">
      <dgm:prSet presAssocID="{997A7973-E1AD-9A46-8E40-B87C75F787FC}" presName="parentText" presStyleLbl="node1" presStyleIdx="2" presStyleCnt="4" custScaleX="117061">
        <dgm:presLayoutVars>
          <dgm:chMax val="1"/>
          <dgm:bulletEnabled val="1"/>
        </dgm:presLayoutVars>
      </dgm:prSet>
      <dgm:spPr/>
      <dgm:t>
        <a:bodyPr/>
        <a:lstStyle/>
        <a:p>
          <a:endParaRPr lang="en-US"/>
        </a:p>
      </dgm:t>
    </dgm:pt>
    <dgm:pt modelId="{740582E5-8451-5D40-97B0-9CBE20C3EBC0}" type="pres">
      <dgm:prSet presAssocID="{D77F07F2-18AD-9E49-B604-312DE7544851}" presName="sp" presStyleCnt="0"/>
      <dgm:spPr/>
    </dgm:pt>
    <dgm:pt modelId="{4ED17B02-C22E-064E-8957-A89ABD8F2579}" type="pres">
      <dgm:prSet presAssocID="{336F2EF9-EBA5-1E46-B2DC-37899A205A94}" presName="linNode" presStyleCnt="0"/>
      <dgm:spPr/>
    </dgm:pt>
    <dgm:pt modelId="{B09DF8C9-187B-1740-A4CA-DB2FBEBCAEBC}" type="pres">
      <dgm:prSet presAssocID="{336F2EF9-EBA5-1E46-B2DC-37899A205A94}" presName="parentText" presStyleLbl="node1" presStyleIdx="3" presStyleCnt="4" custScaleX="117061">
        <dgm:presLayoutVars>
          <dgm:chMax val="1"/>
          <dgm:bulletEnabled val="1"/>
        </dgm:presLayoutVars>
      </dgm:prSet>
      <dgm:spPr/>
      <dgm:t>
        <a:bodyPr/>
        <a:lstStyle/>
        <a:p>
          <a:endParaRPr lang="en-US"/>
        </a:p>
      </dgm:t>
    </dgm:pt>
  </dgm:ptLst>
  <dgm:cxnLst>
    <dgm:cxn modelId="{ACD69CE9-08A7-3E49-B61F-4211C70AB129}" type="presOf" srcId="{9706E767-0D89-5E4A-B62B-D6E650C04574}" destId="{2AD6F382-8DD1-974E-8FD5-AA1DE622433F}" srcOrd="0" destOrd="0" presId="urn:microsoft.com/office/officeart/2005/8/layout/vList5"/>
    <dgm:cxn modelId="{C8B53986-0DBD-2C42-A8D0-9855FDAC7DC3}" srcId="{312FF69C-9378-2841-BAB8-1D8DC82F868E}" destId="{F70D54E4-22D6-D843-B27A-46EA6C449289}" srcOrd="0" destOrd="0" parTransId="{59E9596C-D0A5-0742-BE83-68D36CEFEF55}" sibTransId="{89FB17E5-4602-7F4A-A060-8467713F7036}"/>
    <dgm:cxn modelId="{FDE51985-EB35-DB42-9492-C1824C4B9787}" srcId="{312FF69C-9378-2841-BAB8-1D8DC82F868E}" destId="{336F2EF9-EBA5-1E46-B2DC-37899A205A94}" srcOrd="3" destOrd="0" parTransId="{34F87E18-F1CC-4149-AB1A-354B51E4476E}" sibTransId="{FCF6270F-235E-E045-A5A5-812699E435C2}"/>
    <dgm:cxn modelId="{F331A49E-E7A2-134D-B3B1-3E71B5E5B579}" srcId="{312FF69C-9378-2841-BAB8-1D8DC82F868E}" destId="{997A7973-E1AD-9A46-8E40-B87C75F787FC}" srcOrd="2" destOrd="0" parTransId="{38F7950E-B256-FA49-82EF-0E36C0A4DB45}" sibTransId="{D77F07F2-18AD-9E49-B604-312DE7544851}"/>
    <dgm:cxn modelId="{2C790F82-2455-DC46-9611-63DDDBF3AA1B}" type="presOf" srcId="{997A7973-E1AD-9A46-8E40-B87C75F787FC}" destId="{D358A57A-9990-AC4D-9953-CF7979F432BA}" srcOrd="0" destOrd="0" presId="urn:microsoft.com/office/officeart/2005/8/layout/vList5"/>
    <dgm:cxn modelId="{CF42226C-D869-5748-88AC-CAD947932D04}" type="presOf" srcId="{312FF69C-9378-2841-BAB8-1D8DC82F868E}" destId="{2BD321C2-3752-D84E-B49B-16F7CBEA07CD}" srcOrd="0" destOrd="0" presId="urn:microsoft.com/office/officeart/2005/8/layout/vList5"/>
    <dgm:cxn modelId="{8BAF69B4-0252-EC48-8D54-D6E53B20A14D}" type="presOf" srcId="{F70D54E4-22D6-D843-B27A-46EA6C449289}" destId="{12BF306B-D74D-484A-A395-5A594B0C9FCC}" srcOrd="0" destOrd="0" presId="urn:microsoft.com/office/officeart/2005/8/layout/vList5"/>
    <dgm:cxn modelId="{29FCD479-A9DC-B549-BA4C-3A451110404D}" srcId="{312FF69C-9378-2841-BAB8-1D8DC82F868E}" destId="{9706E767-0D89-5E4A-B62B-D6E650C04574}" srcOrd="1" destOrd="0" parTransId="{8502AB83-E018-354A-A7B2-C4ADA6C8E3FB}" sibTransId="{B8DFAE2D-123C-4F4B-A79E-223D9F987D1E}"/>
    <dgm:cxn modelId="{51B8AAA2-70CC-C845-A55C-C460F1040E18}" type="presOf" srcId="{336F2EF9-EBA5-1E46-B2DC-37899A205A94}" destId="{B09DF8C9-187B-1740-A4CA-DB2FBEBCAEBC}" srcOrd="0" destOrd="0" presId="urn:microsoft.com/office/officeart/2005/8/layout/vList5"/>
    <dgm:cxn modelId="{1C1E34E8-A6D4-4549-9EDE-35436DC54422}" type="presParOf" srcId="{2BD321C2-3752-D84E-B49B-16F7CBEA07CD}" destId="{ACA38626-BE9F-4A44-89ED-2D64BFB8BC55}" srcOrd="0" destOrd="0" presId="urn:microsoft.com/office/officeart/2005/8/layout/vList5"/>
    <dgm:cxn modelId="{2E0173FC-2A41-9B47-B3F5-E57E17FC2F1E}" type="presParOf" srcId="{ACA38626-BE9F-4A44-89ED-2D64BFB8BC55}" destId="{12BF306B-D74D-484A-A395-5A594B0C9FCC}" srcOrd="0" destOrd="0" presId="urn:microsoft.com/office/officeart/2005/8/layout/vList5"/>
    <dgm:cxn modelId="{6186E4B4-6617-6440-A165-7E60D0DB1C2A}" type="presParOf" srcId="{2BD321C2-3752-D84E-B49B-16F7CBEA07CD}" destId="{FE53348E-15C9-CD4F-8AE3-0980521B15F0}" srcOrd="1" destOrd="0" presId="urn:microsoft.com/office/officeart/2005/8/layout/vList5"/>
    <dgm:cxn modelId="{AB211586-B752-9D45-9C00-C1A52A1A626C}" type="presParOf" srcId="{2BD321C2-3752-D84E-B49B-16F7CBEA07CD}" destId="{27AA7BA4-6E1E-1047-A0A3-972A88985A84}" srcOrd="2" destOrd="0" presId="urn:microsoft.com/office/officeart/2005/8/layout/vList5"/>
    <dgm:cxn modelId="{93D023B4-5112-4844-BE69-E0AD069A64F3}" type="presParOf" srcId="{27AA7BA4-6E1E-1047-A0A3-972A88985A84}" destId="{2AD6F382-8DD1-974E-8FD5-AA1DE622433F}" srcOrd="0" destOrd="0" presId="urn:microsoft.com/office/officeart/2005/8/layout/vList5"/>
    <dgm:cxn modelId="{7821F402-4023-2F4D-9BF2-E268AA8D6AC9}" type="presParOf" srcId="{2BD321C2-3752-D84E-B49B-16F7CBEA07CD}" destId="{0B34CD19-48D1-1546-9B3D-F1D2C8DE772E}" srcOrd="3" destOrd="0" presId="urn:microsoft.com/office/officeart/2005/8/layout/vList5"/>
    <dgm:cxn modelId="{9520DE4E-8ACF-6647-ACD7-BB60F9D0E893}" type="presParOf" srcId="{2BD321C2-3752-D84E-B49B-16F7CBEA07CD}" destId="{A08AAD1A-228E-5144-B2F8-0945AE58AEED}" srcOrd="4" destOrd="0" presId="urn:microsoft.com/office/officeart/2005/8/layout/vList5"/>
    <dgm:cxn modelId="{9D6C4D38-D245-FC4D-BA69-AC3447C04D46}" type="presParOf" srcId="{A08AAD1A-228E-5144-B2F8-0945AE58AEED}" destId="{D358A57A-9990-AC4D-9953-CF7979F432BA}" srcOrd="0" destOrd="0" presId="urn:microsoft.com/office/officeart/2005/8/layout/vList5"/>
    <dgm:cxn modelId="{F0553EC9-C1F4-C24C-A3A3-D8E8574878A7}" type="presParOf" srcId="{2BD321C2-3752-D84E-B49B-16F7CBEA07CD}" destId="{740582E5-8451-5D40-97B0-9CBE20C3EBC0}" srcOrd="5" destOrd="0" presId="urn:microsoft.com/office/officeart/2005/8/layout/vList5"/>
    <dgm:cxn modelId="{0590EB1A-0250-AC4F-A1E8-06BBFB22CB6C}" type="presParOf" srcId="{2BD321C2-3752-D84E-B49B-16F7CBEA07CD}" destId="{4ED17B02-C22E-064E-8957-A89ABD8F2579}" srcOrd="6" destOrd="0" presId="urn:microsoft.com/office/officeart/2005/8/layout/vList5"/>
    <dgm:cxn modelId="{AC687C53-599F-D245-B595-7D7D2D75A166}" type="presParOf" srcId="{4ED17B02-C22E-064E-8957-A89ABD8F2579}" destId="{B09DF8C9-187B-1740-A4CA-DB2FBEBCAEBC}" srcOrd="0" destOrd="0" presId="urn:microsoft.com/office/officeart/2005/8/layout/vList5"/>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DA592-F6DE-1143-B982-F0FB0CBF625F}">
      <dsp:nvSpPr>
        <dsp:cNvPr id="0" name=""/>
        <dsp:cNvSpPr/>
      </dsp:nvSpPr>
      <dsp:spPr>
        <a:xfrm rot="5400000">
          <a:off x="4735222" y="-1858347"/>
          <a:ext cx="943124" cy="490050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Unstable; unpredictable change</a:t>
          </a:r>
        </a:p>
      </dsp:txBody>
      <dsp:txXfrm rot="-5400000">
        <a:off x="2756533" y="166382"/>
        <a:ext cx="4854463" cy="851044"/>
      </dsp:txXfrm>
    </dsp:sp>
    <dsp:sp modelId="{953FFAD1-D6EC-8F4C-BA22-C32E369AED37}">
      <dsp:nvSpPr>
        <dsp:cNvPr id="0" name=""/>
        <dsp:cNvSpPr/>
      </dsp:nvSpPr>
      <dsp:spPr>
        <a:xfrm>
          <a:off x="0" y="2451"/>
          <a:ext cx="2756533" cy="11789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a:lnSpc>
              <a:spcPct val="90000"/>
            </a:lnSpc>
            <a:spcBef>
              <a:spcPct val="0"/>
            </a:spcBef>
            <a:spcAft>
              <a:spcPct val="35000"/>
            </a:spcAft>
          </a:pPr>
          <a:r>
            <a:rPr lang="en-US" sz="3600" kern="1200" dirty="0"/>
            <a:t>Volatile</a:t>
          </a:r>
        </a:p>
      </dsp:txBody>
      <dsp:txXfrm>
        <a:off x="57549" y="60000"/>
        <a:ext cx="2641435" cy="1063807"/>
      </dsp:txXfrm>
    </dsp:sp>
    <dsp:sp modelId="{282A8A1B-37E1-6946-965D-1D7A2C741B8E}">
      <dsp:nvSpPr>
        <dsp:cNvPr id="0" name=""/>
        <dsp:cNvSpPr/>
      </dsp:nvSpPr>
      <dsp:spPr>
        <a:xfrm rot="5400000">
          <a:off x="4735222" y="-620496"/>
          <a:ext cx="943124" cy="490050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Unreliable; lacking certainty of outcome</a:t>
          </a:r>
        </a:p>
      </dsp:txBody>
      <dsp:txXfrm rot="-5400000">
        <a:off x="2756533" y="1404233"/>
        <a:ext cx="4854463" cy="851044"/>
      </dsp:txXfrm>
    </dsp:sp>
    <dsp:sp modelId="{251B8C67-8B35-4247-BD77-37E097AC3BB4}">
      <dsp:nvSpPr>
        <dsp:cNvPr id="0" name=""/>
        <dsp:cNvSpPr/>
      </dsp:nvSpPr>
      <dsp:spPr>
        <a:xfrm>
          <a:off x="0" y="1240302"/>
          <a:ext cx="2756533" cy="11789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a:lnSpc>
              <a:spcPct val="90000"/>
            </a:lnSpc>
            <a:spcBef>
              <a:spcPct val="0"/>
            </a:spcBef>
            <a:spcAft>
              <a:spcPct val="35000"/>
            </a:spcAft>
          </a:pPr>
          <a:r>
            <a:rPr lang="en-US" sz="3600" kern="1200" dirty="0"/>
            <a:t>Uncertain</a:t>
          </a:r>
        </a:p>
      </dsp:txBody>
      <dsp:txXfrm>
        <a:off x="57549" y="1297851"/>
        <a:ext cx="2641435" cy="1063807"/>
      </dsp:txXfrm>
    </dsp:sp>
    <dsp:sp modelId="{E85659C8-B14D-1442-90B8-624C784D92E5}">
      <dsp:nvSpPr>
        <dsp:cNvPr id="0" name=""/>
        <dsp:cNvSpPr/>
      </dsp:nvSpPr>
      <dsp:spPr>
        <a:xfrm rot="5400000">
          <a:off x="4735222" y="617354"/>
          <a:ext cx="943124" cy="490050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Multiple, inter-dependencies</a:t>
          </a:r>
        </a:p>
      </dsp:txBody>
      <dsp:txXfrm rot="-5400000">
        <a:off x="2756533" y="2642083"/>
        <a:ext cx="4854463" cy="851044"/>
      </dsp:txXfrm>
    </dsp:sp>
    <dsp:sp modelId="{9173537C-80C4-984B-A3E2-8BC1E0CBD66D}">
      <dsp:nvSpPr>
        <dsp:cNvPr id="0" name=""/>
        <dsp:cNvSpPr/>
      </dsp:nvSpPr>
      <dsp:spPr>
        <a:xfrm>
          <a:off x="0" y="2478153"/>
          <a:ext cx="2756533" cy="11789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a:lnSpc>
              <a:spcPct val="90000"/>
            </a:lnSpc>
            <a:spcBef>
              <a:spcPct val="0"/>
            </a:spcBef>
            <a:spcAft>
              <a:spcPct val="35000"/>
            </a:spcAft>
          </a:pPr>
          <a:r>
            <a:rPr lang="en-US" sz="3600" kern="1200" dirty="0"/>
            <a:t>Complex</a:t>
          </a:r>
        </a:p>
      </dsp:txBody>
      <dsp:txXfrm>
        <a:off x="57549" y="2535702"/>
        <a:ext cx="2641435" cy="1063807"/>
      </dsp:txXfrm>
    </dsp:sp>
    <dsp:sp modelId="{04FB0810-C31C-6541-B8ED-DCEBC6DE7C42}">
      <dsp:nvSpPr>
        <dsp:cNvPr id="0" name=""/>
        <dsp:cNvSpPr/>
      </dsp:nvSpPr>
      <dsp:spPr>
        <a:xfrm rot="5400000">
          <a:off x="4735222" y="1855205"/>
          <a:ext cx="943124" cy="490050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Unfamiliar; lacking clear meaning</a:t>
          </a:r>
        </a:p>
      </dsp:txBody>
      <dsp:txXfrm rot="-5400000">
        <a:off x="2756533" y="3879934"/>
        <a:ext cx="4854463" cy="851044"/>
      </dsp:txXfrm>
    </dsp:sp>
    <dsp:sp modelId="{64831378-5F8D-524C-8874-2F4050D5A4F5}">
      <dsp:nvSpPr>
        <dsp:cNvPr id="0" name=""/>
        <dsp:cNvSpPr/>
      </dsp:nvSpPr>
      <dsp:spPr>
        <a:xfrm>
          <a:off x="0" y="3716004"/>
          <a:ext cx="2756533" cy="11789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a:lnSpc>
              <a:spcPct val="90000"/>
            </a:lnSpc>
            <a:spcBef>
              <a:spcPct val="0"/>
            </a:spcBef>
            <a:spcAft>
              <a:spcPct val="35000"/>
            </a:spcAft>
          </a:pPr>
          <a:r>
            <a:rPr lang="en-US" sz="3600" kern="1200" dirty="0"/>
            <a:t>Ambiguous</a:t>
          </a:r>
        </a:p>
      </dsp:txBody>
      <dsp:txXfrm>
        <a:off x="57549" y="3773553"/>
        <a:ext cx="2641435" cy="1063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DA592-F6DE-1143-B982-F0FB0CBF625F}">
      <dsp:nvSpPr>
        <dsp:cNvPr id="0" name=""/>
        <dsp:cNvSpPr/>
      </dsp:nvSpPr>
      <dsp:spPr>
        <a:xfrm rot="5400000">
          <a:off x="2861806" y="-1093799"/>
          <a:ext cx="644736" cy="29968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Unstable; unpredictable change</a:t>
          </a:r>
        </a:p>
      </dsp:txBody>
      <dsp:txXfrm rot="-5400000">
        <a:off x="1685740" y="113740"/>
        <a:ext cx="2965397" cy="581790"/>
      </dsp:txXfrm>
    </dsp:sp>
    <dsp:sp modelId="{953FFAD1-D6EC-8F4C-BA22-C32E369AED37}">
      <dsp:nvSpPr>
        <dsp:cNvPr id="0" name=""/>
        <dsp:cNvSpPr/>
      </dsp:nvSpPr>
      <dsp:spPr>
        <a:xfrm>
          <a:off x="0" y="1675"/>
          <a:ext cx="1685739" cy="805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a:t>Volatile</a:t>
          </a:r>
        </a:p>
      </dsp:txBody>
      <dsp:txXfrm>
        <a:off x="39342" y="41017"/>
        <a:ext cx="1607055" cy="727236"/>
      </dsp:txXfrm>
    </dsp:sp>
    <dsp:sp modelId="{282A8A1B-37E1-6946-965D-1D7A2C741B8E}">
      <dsp:nvSpPr>
        <dsp:cNvPr id="0" name=""/>
        <dsp:cNvSpPr/>
      </dsp:nvSpPr>
      <dsp:spPr>
        <a:xfrm rot="5400000">
          <a:off x="2861806" y="-247583"/>
          <a:ext cx="644736" cy="29968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Unreliable; lacking certainty of outcome</a:t>
          </a:r>
        </a:p>
      </dsp:txBody>
      <dsp:txXfrm rot="-5400000">
        <a:off x="1685740" y="959956"/>
        <a:ext cx="2965397" cy="581790"/>
      </dsp:txXfrm>
    </dsp:sp>
    <dsp:sp modelId="{251B8C67-8B35-4247-BD77-37E097AC3BB4}">
      <dsp:nvSpPr>
        <dsp:cNvPr id="0" name=""/>
        <dsp:cNvSpPr/>
      </dsp:nvSpPr>
      <dsp:spPr>
        <a:xfrm>
          <a:off x="0" y="847891"/>
          <a:ext cx="1685739" cy="805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a:t>Uncertain</a:t>
          </a:r>
        </a:p>
      </dsp:txBody>
      <dsp:txXfrm>
        <a:off x="39342" y="887233"/>
        <a:ext cx="1607055" cy="727236"/>
      </dsp:txXfrm>
    </dsp:sp>
    <dsp:sp modelId="{E85659C8-B14D-1442-90B8-624C784D92E5}">
      <dsp:nvSpPr>
        <dsp:cNvPr id="0" name=""/>
        <dsp:cNvSpPr/>
      </dsp:nvSpPr>
      <dsp:spPr>
        <a:xfrm rot="5400000">
          <a:off x="2861806" y="598632"/>
          <a:ext cx="644736" cy="29968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Multiple, inter-dependencies</a:t>
          </a:r>
        </a:p>
      </dsp:txBody>
      <dsp:txXfrm rot="-5400000">
        <a:off x="1685740" y="1806172"/>
        <a:ext cx="2965397" cy="581790"/>
      </dsp:txXfrm>
    </dsp:sp>
    <dsp:sp modelId="{9173537C-80C4-984B-A3E2-8BC1E0CBD66D}">
      <dsp:nvSpPr>
        <dsp:cNvPr id="0" name=""/>
        <dsp:cNvSpPr/>
      </dsp:nvSpPr>
      <dsp:spPr>
        <a:xfrm>
          <a:off x="0" y="1694108"/>
          <a:ext cx="1685739" cy="805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a:t>Complex</a:t>
          </a:r>
        </a:p>
      </dsp:txBody>
      <dsp:txXfrm>
        <a:off x="39342" y="1733450"/>
        <a:ext cx="1607055" cy="727236"/>
      </dsp:txXfrm>
    </dsp:sp>
    <dsp:sp modelId="{04FB0810-C31C-6541-B8ED-DCEBC6DE7C42}">
      <dsp:nvSpPr>
        <dsp:cNvPr id="0" name=""/>
        <dsp:cNvSpPr/>
      </dsp:nvSpPr>
      <dsp:spPr>
        <a:xfrm rot="5400000">
          <a:off x="2861806" y="1444849"/>
          <a:ext cx="644736" cy="29968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Unfamiliar; lacking clear meaning</a:t>
          </a:r>
        </a:p>
      </dsp:txBody>
      <dsp:txXfrm rot="-5400000">
        <a:off x="1685740" y="2652389"/>
        <a:ext cx="2965397" cy="581790"/>
      </dsp:txXfrm>
    </dsp:sp>
    <dsp:sp modelId="{64831378-5F8D-524C-8874-2F4050D5A4F5}">
      <dsp:nvSpPr>
        <dsp:cNvPr id="0" name=""/>
        <dsp:cNvSpPr/>
      </dsp:nvSpPr>
      <dsp:spPr>
        <a:xfrm>
          <a:off x="0" y="2540324"/>
          <a:ext cx="1685739" cy="805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a:t>Ambiguous</a:t>
          </a:r>
        </a:p>
      </dsp:txBody>
      <dsp:txXfrm>
        <a:off x="39342" y="2579666"/>
        <a:ext cx="1607055" cy="727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3ED607F-2F84-6E43-BBC7-CDBE1F43A5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1BCE30E0-BD30-7E4D-A438-433783D115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AD18AD-8B18-E647-B8DE-ADC20FAD3152}" type="datetimeFigureOut">
              <a:rPr lang="en-US" smtClean="0"/>
              <a:t>9/5/2018</a:t>
            </a:fld>
            <a:endParaRPr lang="en-US"/>
          </a:p>
        </p:txBody>
      </p:sp>
      <p:sp>
        <p:nvSpPr>
          <p:cNvPr id="4" name="Footer Placeholder 3">
            <a:extLst>
              <a:ext uri="{FF2B5EF4-FFF2-40B4-BE49-F238E27FC236}">
                <a16:creationId xmlns="" xmlns:a16="http://schemas.microsoft.com/office/drawing/2014/main" id="{C5282668-DA1B-3044-9E43-6C5CB494AA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708DE9A2-0BDC-F441-A840-7836CFB8D0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D71953-3715-2747-8EAC-1E35D930FD64}" type="slidenum">
              <a:rPr lang="en-US" smtClean="0"/>
              <a:t>‹#›</a:t>
            </a:fld>
            <a:endParaRPr lang="en-US"/>
          </a:p>
        </p:txBody>
      </p:sp>
    </p:spTree>
    <p:extLst>
      <p:ext uri="{BB962C8B-B14F-4D97-AF65-F5344CB8AC3E}">
        <p14:creationId xmlns:p14="http://schemas.microsoft.com/office/powerpoint/2010/main" val="2091690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46D44-3F1B-E942-AA51-497E03D025E5}" type="datetimeFigureOut">
              <a:rPr lang="en-US" smtClean="0"/>
              <a:t>9/5/2018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63958-BDE0-C14D-B8DD-C743F85DCF7A}" type="slidenum">
              <a:rPr lang="en-US" smtClean="0"/>
              <a:t>‹#›</a:t>
            </a:fld>
            <a:endParaRPr lang="en-US"/>
          </a:p>
        </p:txBody>
      </p:sp>
    </p:spTree>
    <p:extLst>
      <p:ext uri="{BB962C8B-B14F-4D97-AF65-F5344CB8AC3E}">
        <p14:creationId xmlns:p14="http://schemas.microsoft.com/office/powerpoint/2010/main" val="172124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8BFA36-53A1-8844-87D9-E239359F12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58AB1D3-186D-C544-B571-F4EA0E0116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FF3D776-F3F3-094F-9296-134C0EED67BE}"/>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5" name="Footer Placeholder 4">
            <a:extLst>
              <a:ext uri="{FF2B5EF4-FFF2-40B4-BE49-F238E27FC236}">
                <a16:creationId xmlns="" xmlns:a16="http://schemas.microsoft.com/office/drawing/2014/main" id="{96BCF491-F454-234F-A88E-F305B6DBE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E9334E-4A10-694F-963B-EAC7F49D186B}"/>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230638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7DAC7-ABFB-144B-86C6-8619762B44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4F96956-3D3F-B341-A0EA-CB9E2CF04D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529B2ED-B05F-B34A-953B-7BD898FBD68B}"/>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5" name="Footer Placeholder 4">
            <a:extLst>
              <a:ext uri="{FF2B5EF4-FFF2-40B4-BE49-F238E27FC236}">
                <a16:creationId xmlns="" xmlns:a16="http://schemas.microsoft.com/office/drawing/2014/main" id="{B951111F-C46C-9240-B416-889E9F8D7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A3295F9-1EF0-7042-AFD6-A1E802C60036}"/>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410036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7628E3-BC99-7B43-B148-80EFFD0DEE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BB11F49-C2AC-7448-BB53-4742F38A48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CA77A12-9971-E847-B0A7-D495EC9977C1}"/>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5" name="Footer Placeholder 4">
            <a:extLst>
              <a:ext uri="{FF2B5EF4-FFF2-40B4-BE49-F238E27FC236}">
                <a16:creationId xmlns="" xmlns:a16="http://schemas.microsoft.com/office/drawing/2014/main" id="{F4B7B3D1-9125-A542-A64D-4EC9540E2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E604FDC-24BA-FC48-A298-163217F1F731}"/>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139807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07649-CAA7-B145-9760-106DB8903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34765CD-1EB5-D143-9E42-B0592E67DA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92DF68-A242-FE4B-9309-A39A6A16BD41}"/>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5" name="Footer Placeholder 4">
            <a:extLst>
              <a:ext uri="{FF2B5EF4-FFF2-40B4-BE49-F238E27FC236}">
                <a16:creationId xmlns="" xmlns:a16="http://schemas.microsoft.com/office/drawing/2014/main" id="{ABFEBBC4-6D4C-FB44-A0F3-BA4B7AE0F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D707314-F8E0-644E-BBAB-CB890B0FE460}"/>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23350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0AE88D-1CD0-B34F-94A7-B063A253D1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2F06454-DF74-9948-AB38-DEE669385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270BC964-1B53-2A48-80C3-05BE4C38BAE5}"/>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5" name="Footer Placeholder 4">
            <a:extLst>
              <a:ext uri="{FF2B5EF4-FFF2-40B4-BE49-F238E27FC236}">
                <a16:creationId xmlns="" xmlns:a16="http://schemas.microsoft.com/office/drawing/2014/main" id="{B5ADE5E2-7FA4-6E44-AFC4-B256C694D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8331635-05ED-B740-AE0A-2894BAA7C423}"/>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176422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F91685-FEC4-B749-9B2E-7532FF7E5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C13933D-74BD-7543-B59E-A06A6F878E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86BCBC1-1B80-3848-8C1B-205903C947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8E3C2A8-31BE-484D-B1EA-CDE169E9C481}"/>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6" name="Footer Placeholder 5">
            <a:extLst>
              <a:ext uri="{FF2B5EF4-FFF2-40B4-BE49-F238E27FC236}">
                <a16:creationId xmlns="" xmlns:a16="http://schemas.microsoft.com/office/drawing/2014/main" id="{223AC43C-6414-8E49-B735-832C3BBBA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5511DE8-D191-2B4C-888A-579F06CB4798}"/>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367368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D1723-0037-464D-9C77-6A625286A2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C248982-059B-BC4E-8ACC-A1ACC4754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CA091ED-F673-7348-8746-AB027A27C1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27CEE34-6348-BF4E-8BF7-BDA5FC0D7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CCA1CAC-A431-6C45-93C4-10696FB634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9ECA318-6315-C141-BF33-5C2083F2CF1A}"/>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8" name="Footer Placeholder 7">
            <a:extLst>
              <a:ext uri="{FF2B5EF4-FFF2-40B4-BE49-F238E27FC236}">
                <a16:creationId xmlns="" xmlns:a16="http://schemas.microsoft.com/office/drawing/2014/main" id="{F9A88305-B2F8-F941-938C-BAD2ECC21C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9A932FD-B674-3141-AB71-7F95A41264D7}"/>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252822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55F97C-933A-BA45-8D44-58D51EDB26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90570BB-4DBA-4846-B148-4812AF197F29}"/>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4" name="Footer Placeholder 3">
            <a:extLst>
              <a:ext uri="{FF2B5EF4-FFF2-40B4-BE49-F238E27FC236}">
                <a16:creationId xmlns="" xmlns:a16="http://schemas.microsoft.com/office/drawing/2014/main" id="{D48EF232-5EC9-0147-9078-E4FED3F753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5F1E416-7C2C-8C45-84F3-B2A2F3DA19EB}"/>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381863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EEBFE0-DCB1-0D47-8990-1BDCDDCDE5A0}"/>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3" name="Footer Placeholder 2">
            <a:extLst>
              <a:ext uri="{FF2B5EF4-FFF2-40B4-BE49-F238E27FC236}">
                <a16:creationId xmlns="" xmlns:a16="http://schemas.microsoft.com/office/drawing/2014/main" id="{38A27655-DD31-054E-A52A-FFE11BA9B7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98BEBFB-3D83-8648-8561-32E38F0AD2F0}"/>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249250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DC9BA-B55A-0C47-993A-611C3D9B3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5F40CC4-1351-6846-9DBD-1B0001202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2B3FE2E-8443-1F42-80F2-5DBC15D10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20362DE-9D2B-B745-A088-46BEFED62DF4}"/>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6" name="Footer Placeholder 5">
            <a:extLst>
              <a:ext uri="{FF2B5EF4-FFF2-40B4-BE49-F238E27FC236}">
                <a16:creationId xmlns="" xmlns:a16="http://schemas.microsoft.com/office/drawing/2014/main" id="{DB299DED-144B-3743-81DF-691210A7F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40AD955-3EC9-8442-AB7C-BDC6B7005C3D}"/>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1058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E8B3F6-A463-1A49-B42B-5D367D4CF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9CDB61D-3DEC-C94A-B9C8-010860C54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60AEC3C-E1B9-B04D-85AF-07FE07781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F209ACF-00CD-9448-9396-E47F1C08F297}"/>
              </a:ext>
            </a:extLst>
          </p:cNvPr>
          <p:cNvSpPr>
            <a:spLocks noGrp="1"/>
          </p:cNvSpPr>
          <p:nvPr>
            <p:ph type="dt" sz="half" idx="10"/>
          </p:nvPr>
        </p:nvSpPr>
        <p:spPr/>
        <p:txBody>
          <a:bodyPr/>
          <a:lstStyle/>
          <a:p>
            <a:fld id="{F53962DC-7CC1-F14A-BF35-6E056DCFD261}" type="datetimeFigureOut">
              <a:rPr lang="en-US" smtClean="0"/>
              <a:t>9/5/2018</a:t>
            </a:fld>
            <a:endParaRPr lang="en-US"/>
          </a:p>
        </p:txBody>
      </p:sp>
      <p:sp>
        <p:nvSpPr>
          <p:cNvPr id="6" name="Footer Placeholder 5">
            <a:extLst>
              <a:ext uri="{FF2B5EF4-FFF2-40B4-BE49-F238E27FC236}">
                <a16:creationId xmlns="" xmlns:a16="http://schemas.microsoft.com/office/drawing/2014/main" id="{3547E5AC-54FE-AF43-BC65-63F1D8DB9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5628275-BB2F-6F44-9DB8-D19E4DC0C15A}"/>
              </a:ext>
            </a:extLst>
          </p:cNvPr>
          <p:cNvSpPr>
            <a:spLocks noGrp="1"/>
          </p:cNvSpPr>
          <p:nvPr>
            <p:ph type="sldNum" sz="quarter" idx="12"/>
          </p:nvPr>
        </p:nvSpPr>
        <p:spPr/>
        <p:txBody>
          <a:bodyPr/>
          <a:lstStyle/>
          <a:p>
            <a:fld id="{222BEA89-F35A-4C4A-97A4-ADADA6B053A6}" type="slidenum">
              <a:rPr lang="en-US" smtClean="0"/>
              <a:t>‹#›</a:t>
            </a:fld>
            <a:endParaRPr lang="en-US"/>
          </a:p>
        </p:txBody>
      </p:sp>
    </p:spTree>
    <p:extLst>
      <p:ext uri="{BB962C8B-B14F-4D97-AF65-F5344CB8AC3E}">
        <p14:creationId xmlns:p14="http://schemas.microsoft.com/office/powerpoint/2010/main" val="59918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06E598-EA05-7145-B6D5-25994AC46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C19910A-F34A-E848-B196-B416B7BCF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112D03A-DD86-0A44-B8BE-2F19D2D2E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962DC-7CC1-F14A-BF35-6E056DCFD261}" type="datetimeFigureOut">
              <a:rPr lang="en-US" smtClean="0"/>
              <a:t>9/5/2018</a:t>
            </a:fld>
            <a:endParaRPr lang="en-US"/>
          </a:p>
        </p:txBody>
      </p:sp>
      <p:sp>
        <p:nvSpPr>
          <p:cNvPr id="5" name="Footer Placeholder 4">
            <a:extLst>
              <a:ext uri="{FF2B5EF4-FFF2-40B4-BE49-F238E27FC236}">
                <a16:creationId xmlns="" xmlns:a16="http://schemas.microsoft.com/office/drawing/2014/main" id="{CEBC58E0-F87B-6C42-BAF1-FC201249B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2F63FA3-3480-584E-BF18-72693F3680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BEA89-F35A-4C4A-97A4-ADADA6B053A6}" type="slidenum">
              <a:rPr lang="en-US" smtClean="0"/>
              <a:t>‹#›</a:t>
            </a:fld>
            <a:endParaRPr lang="en-US"/>
          </a:p>
        </p:txBody>
      </p:sp>
    </p:spTree>
    <p:extLst>
      <p:ext uri="{BB962C8B-B14F-4D97-AF65-F5344CB8AC3E}">
        <p14:creationId xmlns:p14="http://schemas.microsoft.com/office/powerpoint/2010/main" val="30636506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dburley@gwu.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FA16CFE-3567-1742-B9CC-594E5D8966B4}"/>
              </a:ext>
            </a:extLst>
          </p:cNvPr>
          <p:cNvPicPr>
            <a:picLocks noChangeAspect="1"/>
          </p:cNvPicPr>
          <p:nvPr/>
        </p:nvPicPr>
        <p:blipFill rotWithShape="1">
          <a:blip r:embed="rId2"/>
          <a:srcRect l="16779" r="36227"/>
          <a:stretch/>
        </p:blipFill>
        <p:spPr>
          <a:xfrm>
            <a:off x="20" y="10"/>
            <a:ext cx="4637226" cy="6857990"/>
          </a:xfrm>
          <a:prstGeom prst="rect">
            <a:avLst/>
          </a:prstGeom>
        </p:spPr>
      </p:pic>
      <p:sp>
        <p:nvSpPr>
          <p:cNvPr id="26" name="Rectangle 25">
            <a:extLst>
              <a:ext uri="{FF2B5EF4-FFF2-40B4-BE49-F238E27FC236}">
                <a16:creationId xmlns="" xmlns:a16="http://schemas.microsoft.com/office/drawing/2014/main" id="{B9951BD9-0868-4CDB-ACD6-9C4209B5E4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ABCBFE9-5111-3A45-AE12-2BFDC92104F4}"/>
              </a:ext>
            </a:extLst>
          </p:cNvPr>
          <p:cNvSpPr>
            <a:spLocks noGrp="1"/>
          </p:cNvSpPr>
          <p:nvPr>
            <p:ph type="ctrTitle"/>
          </p:nvPr>
        </p:nvSpPr>
        <p:spPr>
          <a:xfrm>
            <a:off x="4846926" y="164595"/>
            <a:ext cx="6274591" cy="3351602"/>
          </a:xfrm>
        </p:spPr>
        <p:txBody>
          <a:bodyPr>
            <a:normAutofit/>
          </a:bodyPr>
          <a:lstStyle/>
          <a:p>
            <a:pPr algn="l"/>
            <a:r>
              <a:rPr lang="en-US" sz="5400" dirty="0">
                <a:solidFill>
                  <a:schemeClr val="bg1"/>
                </a:solidFill>
              </a:rPr>
              <a:t>Managing Innovation and Risk in Today’s Cybersecurity Environment</a:t>
            </a:r>
          </a:p>
        </p:txBody>
      </p:sp>
      <p:sp>
        <p:nvSpPr>
          <p:cNvPr id="3" name="Subtitle 2">
            <a:extLst>
              <a:ext uri="{FF2B5EF4-FFF2-40B4-BE49-F238E27FC236}">
                <a16:creationId xmlns="" xmlns:a16="http://schemas.microsoft.com/office/drawing/2014/main" id="{70C1EBE1-0C1F-0E47-AC0A-F59E3F5EAFB6}"/>
              </a:ext>
            </a:extLst>
          </p:cNvPr>
          <p:cNvSpPr>
            <a:spLocks noGrp="1"/>
          </p:cNvSpPr>
          <p:nvPr>
            <p:ph type="subTitle" idx="1"/>
          </p:nvPr>
        </p:nvSpPr>
        <p:spPr>
          <a:xfrm>
            <a:off x="4846926" y="3940629"/>
            <a:ext cx="7345075" cy="2558141"/>
          </a:xfrm>
        </p:spPr>
        <p:txBody>
          <a:bodyPr>
            <a:noAutofit/>
          </a:bodyPr>
          <a:lstStyle/>
          <a:p>
            <a:pPr algn="l"/>
            <a:r>
              <a:rPr lang="en-US" sz="2000" dirty="0">
                <a:solidFill>
                  <a:schemeClr val="bg1"/>
                </a:solidFill>
              </a:rPr>
              <a:t>Diana L. Burley, PhD</a:t>
            </a:r>
          </a:p>
          <a:p>
            <a:pPr algn="l"/>
            <a:r>
              <a:rPr lang="en-US" sz="2000" dirty="0">
                <a:solidFill>
                  <a:schemeClr val="bg1"/>
                </a:solidFill>
              </a:rPr>
              <a:t>Professor, Human &amp; Organizational Learning</a:t>
            </a:r>
          </a:p>
          <a:p>
            <a:pPr algn="l"/>
            <a:r>
              <a:rPr lang="en-US" sz="2000" dirty="0">
                <a:solidFill>
                  <a:schemeClr val="bg1"/>
                </a:solidFill>
              </a:rPr>
              <a:t>Executive Director, Institute for Information Infrastructure Protection</a:t>
            </a:r>
          </a:p>
          <a:p>
            <a:pPr algn="l"/>
            <a:r>
              <a:rPr lang="en-US" sz="2000" dirty="0">
                <a:solidFill>
                  <a:schemeClr val="bg1"/>
                </a:solidFill>
              </a:rPr>
              <a:t>The George Washington University</a:t>
            </a:r>
          </a:p>
          <a:p>
            <a:pPr algn="l"/>
            <a:r>
              <a:rPr lang="en-US" sz="2000" dirty="0" err="1">
                <a:solidFill>
                  <a:schemeClr val="bg1"/>
                </a:solidFill>
              </a:rPr>
              <a:t>dburley@gwu.edu</a:t>
            </a:r>
            <a:r>
              <a:rPr lang="en-US" sz="2000" dirty="0">
                <a:solidFill>
                  <a:schemeClr val="bg1"/>
                </a:solidFill>
              </a:rPr>
              <a:t>    |   202-994-5835</a:t>
            </a:r>
          </a:p>
          <a:p>
            <a:pPr algn="l"/>
            <a:endParaRPr lang="en-US" sz="2000" dirty="0">
              <a:solidFill>
                <a:schemeClr val="bg1"/>
              </a:solidFill>
            </a:endParaRPr>
          </a:p>
          <a:p>
            <a:pPr algn="l"/>
            <a:r>
              <a:rPr lang="en-US" sz="2000" smtClean="0">
                <a:solidFill>
                  <a:schemeClr val="bg1"/>
                </a:solidFill>
              </a:rPr>
              <a:t>USPAACC </a:t>
            </a:r>
            <a:r>
              <a:rPr lang="en-US" sz="2000" dirty="0">
                <a:solidFill>
                  <a:schemeClr val="bg1"/>
                </a:solidFill>
              </a:rPr>
              <a:t>CEO Academy    –   7 September 2018</a:t>
            </a:r>
          </a:p>
        </p:txBody>
      </p:sp>
    </p:spTree>
    <p:extLst>
      <p:ext uri="{BB962C8B-B14F-4D97-AF65-F5344CB8AC3E}">
        <p14:creationId xmlns:p14="http://schemas.microsoft.com/office/powerpoint/2010/main" val="397885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0207A5-1088-4B4F-9ED4-252A22CF9B43}"/>
              </a:ext>
            </a:extLst>
          </p:cNvPr>
          <p:cNvSpPr>
            <a:spLocks noGrp="1"/>
          </p:cNvSpPr>
          <p:nvPr>
            <p:ph type="title"/>
          </p:nvPr>
        </p:nvSpPr>
        <p:spPr>
          <a:xfrm>
            <a:off x="351471" y="394300"/>
            <a:ext cx="4062033" cy="1678340"/>
          </a:xfrm>
        </p:spPr>
        <p:txBody>
          <a:bodyPr>
            <a:normAutofit/>
          </a:bodyPr>
          <a:lstStyle/>
          <a:p>
            <a:r>
              <a:rPr lang="en-US" sz="4800" dirty="0"/>
              <a:t>Innovation Portfolio</a:t>
            </a:r>
          </a:p>
        </p:txBody>
      </p:sp>
      <p:sp>
        <p:nvSpPr>
          <p:cNvPr id="21" name="Rectangle 20">
            <a:extLst>
              <a:ext uri="{FF2B5EF4-FFF2-40B4-BE49-F238E27FC236}">
                <a16:creationId xmlns="" xmlns:a16="http://schemas.microsoft.com/office/drawing/2014/main" id="{80A2D49B-49D2-554F-B825-D109EE902F26}"/>
              </a:ext>
            </a:extLst>
          </p:cNvPr>
          <p:cNvSpPr/>
          <p:nvPr/>
        </p:nvSpPr>
        <p:spPr>
          <a:xfrm>
            <a:off x="3739896" y="1051263"/>
            <a:ext cx="2448114" cy="221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5FE57A1A-10A2-6B40-BDF7-15C01F0F72CF}"/>
              </a:ext>
            </a:extLst>
          </p:cNvPr>
          <p:cNvSpPr/>
          <p:nvPr/>
        </p:nvSpPr>
        <p:spPr>
          <a:xfrm>
            <a:off x="6196015" y="1051263"/>
            <a:ext cx="2448113" cy="22184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309BB6B-5131-164F-9C26-E87EB27D3E71}"/>
              </a:ext>
            </a:extLst>
          </p:cNvPr>
          <p:cNvSpPr/>
          <p:nvPr/>
        </p:nvSpPr>
        <p:spPr>
          <a:xfrm>
            <a:off x="6196014" y="3269730"/>
            <a:ext cx="2448114" cy="2218467"/>
          </a:xfrm>
          <a:prstGeom prst="rect">
            <a:avLst/>
          </a:prstGeom>
          <a:solidFill>
            <a:srgbClr val="FF2600">
              <a:alpha val="2078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2B71D774-8DE6-D24A-807E-65B41F5B68B1}"/>
              </a:ext>
            </a:extLst>
          </p:cNvPr>
          <p:cNvSpPr/>
          <p:nvPr/>
        </p:nvSpPr>
        <p:spPr>
          <a:xfrm>
            <a:off x="3744320" y="3269730"/>
            <a:ext cx="2437673" cy="221846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E2991A06-BD12-DC4E-82F0-BC98B03E5072}"/>
              </a:ext>
            </a:extLst>
          </p:cNvPr>
          <p:cNvSpPr/>
          <p:nvPr/>
        </p:nvSpPr>
        <p:spPr>
          <a:xfrm>
            <a:off x="3739896" y="1051263"/>
            <a:ext cx="4904232" cy="4436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 name="Straight Connector 26">
            <a:extLst>
              <a:ext uri="{FF2B5EF4-FFF2-40B4-BE49-F238E27FC236}">
                <a16:creationId xmlns="" xmlns:a16="http://schemas.microsoft.com/office/drawing/2014/main" id="{2FA89B70-EE10-214F-87DB-5E58F4E91A55}"/>
              </a:ext>
            </a:extLst>
          </p:cNvPr>
          <p:cNvCxnSpPr>
            <a:stCxn id="26" idx="0"/>
            <a:endCxn id="26" idx="2"/>
          </p:cNvCxnSpPr>
          <p:nvPr/>
        </p:nvCxnSpPr>
        <p:spPr>
          <a:xfrm>
            <a:off x="6192012" y="1051263"/>
            <a:ext cx="0" cy="4436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B7D66DB7-D9EA-DB4D-9BAE-88BD88184927}"/>
              </a:ext>
            </a:extLst>
          </p:cNvPr>
          <p:cNvCxnSpPr>
            <a:stCxn id="26" idx="1"/>
            <a:endCxn id="26" idx="3"/>
          </p:cNvCxnSpPr>
          <p:nvPr/>
        </p:nvCxnSpPr>
        <p:spPr>
          <a:xfrm>
            <a:off x="3739896" y="3269730"/>
            <a:ext cx="490423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72E61714-5573-6F45-99CB-6B1BC7CFD1B3}"/>
              </a:ext>
            </a:extLst>
          </p:cNvPr>
          <p:cNvSpPr txBox="1"/>
          <p:nvPr/>
        </p:nvSpPr>
        <p:spPr>
          <a:xfrm rot="16200000">
            <a:off x="2592568" y="2970428"/>
            <a:ext cx="924516" cy="338554"/>
          </a:xfrm>
          <a:prstGeom prst="rect">
            <a:avLst/>
          </a:prstGeom>
          <a:noFill/>
        </p:spPr>
        <p:txBody>
          <a:bodyPr wrap="square" rtlCol="0">
            <a:spAutoFit/>
          </a:bodyPr>
          <a:lstStyle/>
          <a:p>
            <a:r>
              <a:rPr lang="en-US" sz="1600" b="1" dirty="0"/>
              <a:t>Problem</a:t>
            </a:r>
          </a:p>
        </p:txBody>
      </p:sp>
      <p:sp>
        <p:nvSpPr>
          <p:cNvPr id="30" name="TextBox 29">
            <a:extLst>
              <a:ext uri="{FF2B5EF4-FFF2-40B4-BE49-F238E27FC236}">
                <a16:creationId xmlns="" xmlns:a16="http://schemas.microsoft.com/office/drawing/2014/main" id="{E08AEDBB-72A1-2E42-9F23-6C3E85121DFB}"/>
              </a:ext>
            </a:extLst>
          </p:cNvPr>
          <p:cNvSpPr txBox="1"/>
          <p:nvPr/>
        </p:nvSpPr>
        <p:spPr>
          <a:xfrm>
            <a:off x="5887394" y="5860708"/>
            <a:ext cx="879357" cy="338554"/>
          </a:xfrm>
          <a:prstGeom prst="rect">
            <a:avLst/>
          </a:prstGeom>
          <a:noFill/>
        </p:spPr>
        <p:txBody>
          <a:bodyPr wrap="square" rtlCol="0">
            <a:spAutoFit/>
          </a:bodyPr>
          <a:lstStyle/>
          <a:p>
            <a:r>
              <a:rPr lang="en-US" sz="1600" b="1" dirty="0"/>
              <a:t>Domain</a:t>
            </a:r>
          </a:p>
        </p:txBody>
      </p:sp>
      <p:sp>
        <p:nvSpPr>
          <p:cNvPr id="31" name="TextBox 30">
            <a:extLst>
              <a:ext uri="{FF2B5EF4-FFF2-40B4-BE49-F238E27FC236}">
                <a16:creationId xmlns="" xmlns:a16="http://schemas.microsoft.com/office/drawing/2014/main" id="{D0D39C38-044B-8C48-B9EC-0F2317FD2627}"/>
              </a:ext>
            </a:extLst>
          </p:cNvPr>
          <p:cNvSpPr txBox="1"/>
          <p:nvPr/>
        </p:nvSpPr>
        <p:spPr>
          <a:xfrm>
            <a:off x="7053189" y="5563050"/>
            <a:ext cx="1334476" cy="338554"/>
          </a:xfrm>
          <a:prstGeom prst="rect">
            <a:avLst/>
          </a:prstGeom>
          <a:noFill/>
        </p:spPr>
        <p:txBody>
          <a:bodyPr wrap="square" rtlCol="0">
            <a:spAutoFit/>
          </a:bodyPr>
          <a:lstStyle/>
          <a:p>
            <a:r>
              <a:rPr lang="en-US" sz="1600" b="1" dirty="0"/>
              <a:t>Well Defined</a:t>
            </a:r>
          </a:p>
        </p:txBody>
      </p:sp>
      <p:sp>
        <p:nvSpPr>
          <p:cNvPr id="32" name="TextBox 31">
            <a:extLst>
              <a:ext uri="{FF2B5EF4-FFF2-40B4-BE49-F238E27FC236}">
                <a16:creationId xmlns="" xmlns:a16="http://schemas.microsoft.com/office/drawing/2014/main" id="{49812CA1-FCE1-8242-82E3-C67E52DD9B3F}"/>
              </a:ext>
            </a:extLst>
          </p:cNvPr>
          <p:cNvSpPr txBox="1"/>
          <p:nvPr/>
        </p:nvSpPr>
        <p:spPr>
          <a:xfrm rot="16200000">
            <a:off x="2823748" y="1862449"/>
            <a:ext cx="1320925" cy="338554"/>
          </a:xfrm>
          <a:prstGeom prst="rect">
            <a:avLst/>
          </a:prstGeom>
          <a:noFill/>
        </p:spPr>
        <p:txBody>
          <a:bodyPr wrap="square" rtlCol="0">
            <a:spAutoFit/>
          </a:bodyPr>
          <a:lstStyle/>
          <a:p>
            <a:r>
              <a:rPr lang="en-US" sz="1600" b="1"/>
              <a:t>Well Defined</a:t>
            </a:r>
          </a:p>
        </p:txBody>
      </p:sp>
      <p:sp>
        <p:nvSpPr>
          <p:cNvPr id="33" name="TextBox 32">
            <a:extLst>
              <a:ext uri="{FF2B5EF4-FFF2-40B4-BE49-F238E27FC236}">
                <a16:creationId xmlns="" xmlns:a16="http://schemas.microsoft.com/office/drawing/2014/main" id="{4A91365B-D493-CA47-9350-122DA508ECAA}"/>
              </a:ext>
            </a:extLst>
          </p:cNvPr>
          <p:cNvSpPr txBox="1"/>
          <p:nvPr/>
        </p:nvSpPr>
        <p:spPr>
          <a:xfrm>
            <a:off x="4145962" y="5563050"/>
            <a:ext cx="1718969" cy="338554"/>
          </a:xfrm>
          <a:prstGeom prst="rect">
            <a:avLst/>
          </a:prstGeom>
          <a:noFill/>
        </p:spPr>
        <p:txBody>
          <a:bodyPr wrap="square" rtlCol="0">
            <a:spAutoFit/>
          </a:bodyPr>
          <a:lstStyle/>
          <a:p>
            <a:r>
              <a:rPr lang="en-US" sz="1600" b="1" dirty="0"/>
              <a:t>Not Well Defined</a:t>
            </a:r>
          </a:p>
        </p:txBody>
      </p:sp>
      <p:sp>
        <p:nvSpPr>
          <p:cNvPr id="34" name="TextBox 33">
            <a:extLst>
              <a:ext uri="{FF2B5EF4-FFF2-40B4-BE49-F238E27FC236}">
                <a16:creationId xmlns="" xmlns:a16="http://schemas.microsoft.com/office/drawing/2014/main" id="{C2A40D70-DD63-0A47-93A5-8B04DBAC5927}"/>
              </a:ext>
            </a:extLst>
          </p:cNvPr>
          <p:cNvSpPr txBox="1"/>
          <p:nvPr/>
        </p:nvSpPr>
        <p:spPr>
          <a:xfrm rot="16200000">
            <a:off x="2633455" y="4215120"/>
            <a:ext cx="1701513" cy="338554"/>
          </a:xfrm>
          <a:prstGeom prst="rect">
            <a:avLst/>
          </a:prstGeom>
          <a:noFill/>
        </p:spPr>
        <p:txBody>
          <a:bodyPr wrap="square" rtlCol="0">
            <a:spAutoFit/>
          </a:bodyPr>
          <a:lstStyle/>
          <a:p>
            <a:r>
              <a:rPr lang="en-US" sz="1600" b="1" dirty="0"/>
              <a:t>Not Well Defined</a:t>
            </a:r>
          </a:p>
        </p:txBody>
      </p:sp>
      <p:sp>
        <p:nvSpPr>
          <p:cNvPr id="35" name="TextBox 34">
            <a:extLst>
              <a:ext uri="{FF2B5EF4-FFF2-40B4-BE49-F238E27FC236}">
                <a16:creationId xmlns="" xmlns:a16="http://schemas.microsoft.com/office/drawing/2014/main" id="{EEA3B733-3250-DA40-963B-46E22472354A}"/>
              </a:ext>
            </a:extLst>
          </p:cNvPr>
          <p:cNvSpPr txBox="1"/>
          <p:nvPr/>
        </p:nvSpPr>
        <p:spPr>
          <a:xfrm>
            <a:off x="4169281" y="1635513"/>
            <a:ext cx="1519843" cy="646331"/>
          </a:xfrm>
          <a:prstGeom prst="rect">
            <a:avLst/>
          </a:prstGeom>
          <a:noFill/>
        </p:spPr>
        <p:txBody>
          <a:bodyPr wrap="square" rtlCol="0">
            <a:spAutoFit/>
          </a:bodyPr>
          <a:lstStyle/>
          <a:p>
            <a:pPr algn="ctr"/>
            <a:r>
              <a:rPr lang="en-US" b="1" dirty="0"/>
              <a:t>Breakthrough</a:t>
            </a:r>
          </a:p>
          <a:p>
            <a:pPr algn="ctr"/>
            <a:r>
              <a:rPr lang="en-US" b="1" dirty="0"/>
              <a:t>Innovation</a:t>
            </a:r>
          </a:p>
        </p:txBody>
      </p:sp>
      <p:sp>
        <p:nvSpPr>
          <p:cNvPr id="36" name="TextBox 35">
            <a:extLst>
              <a:ext uri="{FF2B5EF4-FFF2-40B4-BE49-F238E27FC236}">
                <a16:creationId xmlns="" xmlns:a16="http://schemas.microsoft.com/office/drawing/2014/main" id="{F1A987E8-763D-014E-81BC-3C422C12C358}"/>
              </a:ext>
            </a:extLst>
          </p:cNvPr>
          <p:cNvSpPr txBox="1"/>
          <p:nvPr/>
        </p:nvSpPr>
        <p:spPr>
          <a:xfrm>
            <a:off x="6212338" y="1635513"/>
            <a:ext cx="2415466" cy="646331"/>
          </a:xfrm>
          <a:prstGeom prst="rect">
            <a:avLst/>
          </a:prstGeom>
          <a:noFill/>
        </p:spPr>
        <p:txBody>
          <a:bodyPr wrap="square" rtlCol="0">
            <a:spAutoFit/>
          </a:bodyPr>
          <a:lstStyle/>
          <a:p>
            <a:pPr algn="ctr"/>
            <a:r>
              <a:rPr lang="en-US" b="1" dirty="0"/>
              <a:t>Incremental/Sustaining</a:t>
            </a:r>
          </a:p>
          <a:p>
            <a:pPr algn="ctr"/>
            <a:r>
              <a:rPr lang="en-US" b="1" dirty="0"/>
              <a:t>Innovation</a:t>
            </a:r>
          </a:p>
        </p:txBody>
      </p:sp>
      <p:sp>
        <p:nvSpPr>
          <p:cNvPr id="37" name="TextBox 36">
            <a:extLst>
              <a:ext uri="{FF2B5EF4-FFF2-40B4-BE49-F238E27FC236}">
                <a16:creationId xmlns="" xmlns:a16="http://schemas.microsoft.com/office/drawing/2014/main" id="{33E790EE-A6D5-FA4E-9419-60E8C31F06DB}"/>
              </a:ext>
            </a:extLst>
          </p:cNvPr>
          <p:cNvSpPr txBox="1"/>
          <p:nvPr/>
        </p:nvSpPr>
        <p:spPr>
          <a:xfrm>
            <a:off x="6473953" y="4056436"/>
            <a:ext cx="2013276" cy="646331"/>
          </a:xfrm>
          <a:prstGeom prst="rect">
            <a:avLst/>
          </a:prstGeom>
          <a:noFill/>
        </p:spPr>
        <p:txBody>
          <a:bodyPr wrap="square" rtlCol="0">
            <a:spAutoFit/>
          </a:bodyPr>
          <a:lstStyle/>
          <a:p>
            <a:pPr algn="ctr"/>
            <a:r>
              <a:rPr lang="en-US" b="1" dirty="0"/>
              <a:t>Disruptive/Radical</a:t>
            </a:r>
          </a:p>
          <a:p>
            <a:pPr algn="ctr"/>
            <a:r>
              <a:rPr lang="en-US" b="1" dirty="0"/>
              <a:t>Innovation</a:t>
            </a:r>
          </a:p>
        </p:txBody>
      </p:sp>
      <p:sp>
        <p:nvSpPr>
          <p:cNvPr id="38" name="TextBox 37">
            <a:extLst>
              <a:ext uri="{FF2B5EF4-FFF2-40B4-BE49-F238E27FC236}">
                <a16:creationId xmlns="" xmlns:a16="http://schemas.microsoft.com/office/drawing/2014/main" id="{BCA8EE73-F524-7A43-BC31-FF626BC61CF5}"/>
              </a:ext>
            </a:extLst>
          </p:cNvPr>
          <p:cNvSpPr txBox="1"/>
          <p:nvPr/>
        </p:nvSpPr>
        <p:spPr>
          <a:xfrm>
            <a:off x="3739896" y="3924878"/>
            <a:ext cx="2448114" cy="923330"/>
          </a:xfrm>
          <a:prstGeom prst="rect">
            <a:avLst/>
          </a:prstGeom>
          <a:noFill/>
        </p:spPr>
        <p:txBody>
          <a:bodyPr wrap="square" rtlCol="0">
            <a:spAutoFit/>
          </a:bodyPr>
          <a:lstStyle/>
          <a:p>
            <a:pPr algn="ctr"/>
            <a:r>
              <a:rPr lang="en-US" b="1" dirty="0"/>
              <a:t>Basic</a:t>
            </a:r>
          </a:p>
          <a:p>
            <a:pPr algn="ctr"/>
            <a:r>
              <a:rPr lang="en-US" b="1" dirty="0"/>
              <a:t>Research/Architectural</a:t>
            </a:r>
          </a:p>
          <a:p>
            <a:pPr algn="ctr"/>
            <a:r>
              <a:rPr lang="en-US" b="1" dirty="0"/>
              <a:t>Innovation</a:t>
            </a:r>
          </a:p>
        </p:txBody>
      </p:sp>
    </p:spTree>
    <p:extLst>
      <p:ext uri="{BB962C8B-B14F-4D97-AF65-F5344CB8AC3E}">
        <p14:creationId xmlns:p14="http://schemas.microsoft.com/office/powerpoint/2010/main" val="1757152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862AE741-DB49-274A-8C75-A76BE3068B3C}"/>
              </a:ext>
            </a:extLst>
          </p:cNvPr>
          <p:cNvSpPr/>
          <p:nvPr/>
        </p:nvSpPr>
        <p:spPr>
          <a:xfrm>
            <a:off x="3739896" y="1051263"/>
            <a:ext cx="2448114" cy="221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67B5982A-7F86-C54C-A35A-85B925E14705}"/>
              </a:ext>
            </a:extLst>
          </p:cNvPr>
          <p:cNvSpPr/>
          <p:nvPr/>
        </p:nvSpPr>
        <p:spPr>
          <a:xfrm>
            <a:off x="6196015" y="1051263"/>
            <a:ext cx="2448113" cy="22184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A9435A9A-0A56-A442-889C-442E92CD506E}"/>
              </a:ext>
            </a:extLst>
          </p:cNvPr>
          <p:cNvSpPr/>
          <p:nvPr/>
        </p:nvSpPr>
        <p:spPr>
          <a:xfrm>
            <a:off x="6196014" y="3269730"/>
            <a:ext cx="2448114" cy="2218467"/>
          </a:xfrm>
          <a:prstGeom prst="rect">
            <a:avLst/>
          </a:prstGeom>
          <a:solidFill>
            <a:srgbClr val="FF2600">
              <a:alpha val="2078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CC42ADC9-76C9-8C49-8DA8-CDF901621786}"/>
              </a:ext>
            </a:extLst>
          </p:cNvPr>
          <p:cNvSpPr/>
          <p:nvPr/>
        </p:nvSpPr>
        <p:spPr>
          <a:xfrm>
            <a:off x="3744320" y="3269730"/>
            <a:ext cx="2437673" cy="221846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847CE56C-BC0A-1845-9B63-EA1408424B39}"/>
              </a:ext>
            </a:extLst>
          </p:cNvPr>
          <p:cNvSpPr/>
          <p:nvPr/>
        </p:nvSpPr>
        <p:spPr>
          <a:xfrm>
            <a:off x="3739896" y="1051263"/>
            <a:ext cx="4904232" cy="4436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 name="Straight Connector 7">
            <a:extLst>
              <a:ext uri="{FF2B5EF4-FFF2-40B4-BE49-F238E27FC236}">
                <a16:creationId xmlns="" xmlns:a16="http://schemas.microsoft.com/office/drawing/2014/main" id="{33D2ECB5-586E-0C44-9EBF-0D9CB77DC837}"/>
              </a:ext>
            </a:extLst>
          </p:cNvPr>
          <p:cNvCxnSpPr>
            <a:stCxn id="6" idx="0"/>
            <a:endCxn id="6" idx="2"/>
          </p:cNvCxnSpPr>
          <p:nvPr/>
        </p:nvCxnSpPr>
        <p:spPr>
          <a:xfrm>
            <a:off x="6192012" y="1051263"/>
            <a:ext cx="0" cy="4436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59F8A563-2880-1449-B51C-2623885F0D4D}"/>
              </a:ext>
            </a:extLst>
          </p:cNvPr>
          <p:cNvCxnSpPr>
            <a:stCxn id="6" idx="1"/>
            <a:endCxn id="6" idx="3"/>
          </p:cNvCxnSpPr>
          <p:nvPr/>
        </p:nvCxnSpPr>
        <p:spPr>
          <a:xfrm>
            <a:off x="3739896" y="3269730"/>
            <a:ext cx="490423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695D0042-D90B-E845-9DCE-3EF8A402D196}"/>
              </a:ext>
            </a:extLst>
          </p:cNvPr>
          <p:cNvSpPr txBox="1"/>
          <p:nvPr/>
        </p:nvSpPr>
        <p:spPr>
          <a:xfrm rot="16200000">
            <a:off x="2592568" y="2970428"/>
            <a:ext cx="924516" cy="338554"/>
          </a:xfrm>
          <a:prstGeom prst="rect">
            <a:avLst/>
          </a:prstGeom>
          <a:noFill/>
        </p:spPr>
        <p:txBody>
          <a:bodyPr wrap="square" rtlCol="0">
            <a:spAutoFit/>
          </a:bodyPr>
          <a:lstStyle/>
          <a:p>
            <a:r>
              <a:rPr lang="en-US" sz="1600" b="1" dirty="0"/>
              <a:t>Problem</a:t>
            </a:r>
          </a:p>
        </p:txBody>
      </p:sp>
      <p:sp>
        <p:nvSpPr>
          <p:cNvPr id="12" name="TextBox 11">
            <a:extLst>
              <a:ext uri="{FF2B5EF4-FFF2-40B4-BE49-F238E27FC236}">
                <a16:creationId xmlns="" xmlns:a16="http://schemas.microsoft.com/office/drawing/2014/main" id="{72C4F75F-98E0-8847-A188-28F532652902}"/>
              </a:ext>
            </a:extLst>
          </p:cNvPr>
          <p:cNvSpPr txBox="1"/>
          <p:nvPr/>
        </p:nvSpPr>
        <p:spPr>
          <a:xfrm>
            <a:off x="5887394" y="5860708"/>
            <a:ext cx="879357" cy="338554"/>
          </a:xfrm>
          <a:prstGeom prst="rect">
            <a:avLst/>
          </a:prstGeom>
          <a:noFill/>
        </p:spPr>
        <p:txBody>
          <a:bodyPr wrap="square" rtlCol="0">
            <a:spAutoFit/>
          </a:bodyPr>
          <a:lstStyle/>
          <a:p>
            <a:r>
              <a:rPr lang="en-US" sz="1600" b="1" dirty="0"/>
              <a:t>Domain</a:t>
            </a:r>
          </a:p>
        </p:txBody>
      </p:sp>
      <p:sp>
        <p:nvSpPr>
          <p:cNvPr id="13" name="TextBox 12">
            <a:extLst>
              <a:ext uri="{FF2B5EF4-FFF2-40B4-BE49-F238E27FC236}">
                <a16:creationId xmlns="" xmlns:a16="http://schemas.microsoft.com/office/drawing/2014/main" id="{79ACACAD-E6C9-144F-8E56-0D6EF65B19A1}"/>
              </a:ext>
            </a:extLst>
          </p:cNvPr>
          <p:cNvSpPr txBox="1"/>
          <p:nvPr/>
        </p:nvSpPr>
        <p:spPr>
          <a:xfrm>
            <a:off x="7053189" y="5563050"/>
            <a:ext cx="1334476" cy="338554"/>
          </a:xfrm>
          <a:prstGeom prst="rect">
            <a:avLst/>
          </a:prstGeom>
          <a:noFill/>
        </p:spPr>
        <p:txBody>
          <a:bodyPr wrap="square" rtlCol="0">
            <a:spAutoFit/>
          </a:bodyPr>
          <a:lstStyle/>
          <a:p>
            <a:r>
              <a:rPr lang="en-US" sz="1600" b="1" dirty="0"/>
              <a:t>Well Defined</a:t>
            </a:r>
          </a:p>
        </p:txBody>
      </p:sp>
      <p:sp>
        <p:nvSpPr>
          <p:cNvPr id="14" name="TextBox 13">
            <a:extLst>
              <a:ext uri="{FF2B5EF4-FFF2-40B4-BE49-F238E27FC236}">
                <a16:creationId xmlns="" xmlns:a16="http://schemas.microsoft.com/office/drawing/2014/main" id="{8C4D672E-575B-5148-8F17-F184B602E57F}"/>
              </a:ext>
            </a:extLst>
          </p:cNvPr>
          <p:cNvSpPr txBox="1"/>
          <p:nvPr/>
        </p:nvSpPr>
        <p:spPr>
          <a:xfrm rot="16200000">
            <a:off x="2823748" y="1862449"/>
            <a:ext cx="1320925" cy="338554"/>
          </a:xfrm>
          <a:prstGeom prst="rect">
            <a:avLst/>
          </a:prstGeom>
          <a:noFill/>
        </p:spPr>
        <p:txBody>
          <a:bodyPr wrap="square" rtlCol="0">
            <a:spAutoFit/>
          </a:bodyPr>
          <a:lstStyle/>
          <a:p>
            <a:r>
              <a:rPr lang="en-US" sz="1600" b="1"/>
              <a:t>Well Defined</a:t>
            </a:r>
          </a:p>
        </p:txBody>
      </p:sp>
      <p:sp>
        <p:nvSpPr>
          <p:cNvPr id="15" name="TextBox 14">
            <a:extLst>
              <a:ext uri="{FF2B5EF4-FFF2-40B4-BE49-F238E27FC236}">
                <a16:creationId xmlns="" xmlns:a16="http://schemas.microsoft.com/office/drawing/2014/main" id="{FBB0208F-5947-B44A-A0FC-CDB824D63E46}"/>
              </a:ext>
            </a:extLst>
          </p:cNvPr>
          <p:cNvSpPr txBox="1"/>
          <p:nvPr/>
        </p:nvSpPr>
        <p:spPr>
          <a:xfrm>
            <a:off x="4145962" y="5563050"/>
            <a:ext cx="1718969" cy="338554"/>
          </a:xfrm>
          <a:prstGeom prst="rect">
            <a:avLst/>
          </a:prstGeom>
          <a:noFill/>
        </p:spPr>
        <p:txBody>
          <a:bodyPr wrap="square" rtlCol="0">
            <a:spAutoFit/>
          </a:bodyPr>
          <a:lstStyle/>
          <a:p>
            <a:r>
              <a:rPr lang="en-US" sz="1600" b="1" dirty="0"/>
              <a:t>Not Well Defined</a:t>
            </a:r>
          </a:p>
        </p:txBody>
      </p:sp>
      <p:sp>
        <p:nvSpPr>
          <p:cNvPr id="16" name="TextBox 15">
            <a:extLst>
              <a:ext uri="{FF2B5EF4-FFF2-40B4-BE49-F238E27FC236}">
                <a16:creationId xmlns="" xmlns:a16="http://schemas.microsoft.com/office/drawing/2014/main" id="{D2C457F1-9142-F147-BDE3-A7B23D94CE2E}"/>
              </a:ext>
            </a:extLst>
          </p:cNvPr>
          <p:cNvSpPr txBox="1"/>
          <p:nvPr/>
        </p:nvSpPr>
        <p:spPr>
          <a:xfrm rot="16200000">
            <a:off x="2633455" y="4215120"/>
            <a:ext cx="1701513" cy="338554"/>
          </a:xfrm>
          <a:prstGeom prst="rect">
            <a:avLst/>
          </a:prstGeom>
          <a:noFill/>
        </p:spPr>
        <p:txBody>
          <a:bodyPr wrap="square" rtlCol="0">
            <a:spAutoFit/>
          </a:bodyPr>
          <a:lstStyle/>
          <a:p>
            <a:r>
              <a:rPr lang="en-US" sz="1600" b="1" dirty="0"/>
              <a:t>Not Well Defined</a:t>
            </a:r>
          </a:p>
        </p:txBody>
      </p:sp>
      <p:sp>
        <p:nvSpPr>
          <p:cNvPr id="17" name="TextBox 16">
            <a:extLst>
              <a:ext uri="{FF2B5EF4-FFF2-40B4-BE49-F238E27FC236}">
                <a16:creationId xmlns="" xmlns:a16="http://schemas.microsoft.com/office/drawing/2014/main" id="{A89481EE-E119-5545-9D8F-22DB2493B697}"/>
              </a:ext>
            </a:extLst>
          </p:cNvPr>
          <p:cNvSpPr txBox="1"/>
          <p:nvPr/>
        </p:nvSpPr>
        <p:spPr>
          <a:xfrm>
            <a:off x="4169281" y="1635513"/>
            <a:ext cx="1519843" cy="646331"/>
          </a:xfrm>
          <a:prstGeom prst="rect">
            <a:avLst/>
          </a:prstGeom>
          <a:noFill/>
        </p:spPr>
        <p:txBody>
          <a:bodyPr wrap="square" rtlCol="0">
            <a:spAutoFit/>
          </a:bodyPr>
          <a:lstStyle/>
          <a:p>
            <a:pPr algn="ctr"/>
            <a:r>
              <a:rPr lang="en-US" b="1" dirty="0"/>
              <a:t>Breakthrough</a:t>
            </a:r>
          </a:p>
          <a:p>
            <a:pPr algn="ctr"/>
            <a:r>
              <a:rPr lang="en-US" b="1" dirty="0"/>
              <a:t>Innovation</a:t>
            </a:r>
          </a:p>
        </p:txBody>
      </p:sp>
      <p:sp>
        <p:nvSpPr>
          <p:cNvPr id="18" name="TextBox 17">
            <a:extLst>
              <a:ext uri="{FF2B5EF4-FFF2-40B4-BE49-F238E27FC236}">
                <a16:creationId xmlns="" xmlns:a16="http://schemas.microsoft.com/office/drawing/2014/main" id="{E4AD4B89-C9BC-A14F-BEF8-FDAD75D8066F}"/>
              </a:ext>
            </a:extLst>
          </p:cNvPr>
          <p:cNvSpPr txBox="1"/>
          <p:nvPr/>
        </p:nvSpPr>
        <p:spPr>
          <a:xfrm>
            <a:off x="6212338" y="1635513"/>
            <a:ext cx="2415466" cy="646331"/>
          </a:xfrm>
          <a:prstGeom prst="rect">
            <a:avLst/>
          </a:prstGeom>
          <a:noFill/>
        </p:spPr>
        <p:txBody>
          <a:bodyPr wrap="square" rtlCol="0">
            <a:spAutoFit/>
          </a:bodyPr>
          <a:lstStyle/>
          <a:p>
            <a:pPr algn="ctr"/>
            <a:r>
              <a:rPr lang="en-US" b="1" dirty="0"/>
              <a:t>Incremental/Sustaining</a:t>
            </a:r>
          </a:p>
          <a:p>
            <a:pPr algn="ctr"/>
            <a:r>
              <a:rPr lang="en-US" b="1" dirty="0"/>
              <a:t>Innovation</a:t>
            </a:r>
          </a:p>
        </p:txBody>
      </p:sp>
      <p:sp>
        <p:nvSpPr>
          <p:cNvPr id="19" name="TextBox 18">
            <a:extLst>
              <a:ext uri="{FF2B5EF4-FFF2-40B4-BE49-F238E27FC236}">
                <a16:creationId xmlns="" xmlns:a16="http://schemas.microsoft.com/office/drawing/2014/main" id="{590A0CB5-71E0-C84F-8AF9-589CF463EDAF}"/>
              </a:ext>
            </a:extLst>
          </p:cNvPr>
          <p:cNvSpPr txBox="1"/>
          <p:nvPr/>
        </p:nvSpPr>
        <p:spPr>
          <a:xfrm>
            <a:off x="6473953" y="4056436"/>
            <a:ext cx="2013276" cy="646331"/>
          </a:xfrm>
          <a:prstGeom prst="rect">
            <a:avLst/>
          </a:prstGeom>
          <a:noFill/>
        </p:spPr>
        <p:txBody>
          <a:bodyPr wrap="square" rtlCol="0">
            <a:spAutoFit/>
          </a:bodyPr>
          <a:lstStyle/>
          <a:p>
            <a:pPr algn="ctr"/>
            <a:r>
              <a:rPr lang="en-US" b="1" dirty="0"/>
              <a:t>Disruptive/Radical</a:t>
            </a:r>
          </a:p>
          <a:p>
            <a:pPr algn="ctr"/>
            <a:r>
              <a:rPr lang="en-US" b="1" dirty="0"/>
              <a:t>Innovation</a:t>
            </a:r>
          </a:p>
        </p:txBody>
      </p:sp>
      <p:sp>
        <p:nvSpPr>
          <p:cNvPr id="20" name="TextBox 19">
            <a:extLst>
              <a:ext uri="{FF2B5EF4-FFF2-40B4-BE49-F238E27FC236}">
                <a16:creationId xmlns="" xmlns:a16="http://schemas.microsoft.com/office/drawing/2014/main" id="{A7DF55FE-DE12-B74F-9BAB-E09F5E08D135}"/>
              </a:ext>
            </a:extLst>
          </p:cNvPr>
          <p:cNvSpPr txBox="1"/>
          <p:nvPr/>
        </p:nvSpPr>
        <p:spPr>
          <a:xfrm>
            <a:off x="3739896" y="3924878"/>
            <a:ext cx="2448114" cy="923330"/>
          </a:xfrm>
          <a:prstGeom prst="rect">
            <a:avLst/>
          </a:prstGeom>
          <a:noFill/>
        </p:spPr>
        <p:txBody>
          <a:bodyPr wrap="square" rtlCol="0">
            <a:spAutoFit/>
          </a:bodyPr>
          <a:lstStyle/>
          <a:p>
            <a:pPr algn="ctr"/>
            <a:r>
              <a:rPr lang="en-US" b="1" dirty="0"/>
              <a:t>Basic</a:t>
            </a:r>
          </a:p>
          <a:p>
            <a:pPr algn="ctr"/>
            <a:r>
              <a:rPr lang="en-US" b="1" dirty="0"/>
              <a:t>Research/Architectural</a:t>
            </a:r>
          </a:p>
          <a:p>
            <a:pPr algn="ctr"/>
            <a:r>
              <a:rPr lang="en-US" b="1" dirty="0"/>
              <a:t>Innovation</a:t>
            </a:r>
          </a:p>
        </p:txBody>
      </p:sp>
      <p:sp>
        <p:nvSpPr>
          <p:cNvPr id="23" name="Rectangle 22">
            <a:extLst>
              <a:ext uri="{FF2B5EF4-FFF2-40B4-BE49-F238E27FC236}">
                <a16:creationId xmlns="" xmlns:a16="http://schemas.microsoft.com/office/drawing/2014/main" id="{70C11E57-A5B7-234A-A732-520A87FD4941}"/>
              </a:ext>
            </a:extLst>
          </p:cNvPr>
          <p:cNvSpPr/>
          <p:nvPr/>
        </p:nvSpPr>
        <p:spPr>
          <a:xfrm>
            <a:off x="9354423" y="619834"/>
            <a:ext cx="2409129" cy="1200329"/>
          </a:xfrm>
          <a:prstGeom prst="rect">
            <a:avLst/>
          </a:prstGeom>
          <a:solidFill>
            <a:schemeClr val="accent4">
              <a:lumMod val="20000"/>
              <a:lumOff val="80000"/>
            </a:schemeClr>
          </a:solidFill>
          <a:ln>
            <a:solidFill>
              <a:schemeClr val="accent1"/>
            </a:solidFill>
          </a:ln>
        </p:spPr>
        <p:txBody>
          <a:bodyPr wrap="square">
            <a:spAutoFit/>
          </a:bodyPr>
          <a:lstStyle/>
          <a:p>
            <a:pPr algn="ctr"/>
            <a:r>
              <a:rPr lang="en-US" b="0" i="0" u="none" strike="noStrike" dirty="0">
                <a:solidFill>
                  <a:srgbClr val="444444"/>
                </a:solidFill>
                <a:effectLst/>
                <a:latin typeface="Montserrat"/>
              </a:rPr>
              <a:t>Improves, enables or sustains an </a:t>
            </a:r>
            <a:r>
              <a:rPr lang="en-US" b="1" i="0" u="none" strike="noStrike" dirty="0">
                <a:solidFill>
                  <a:srgbClr val="444444"/>
                </a:solidFill>
                <a:effectLst/>
                <a:latin typeface="Montserrat"/>
              </a:rPr>
              <a:t>existing</a:t>
            </a:r>
            <a:r>
              <a:rPr lang="en-US" b="0" i="0" u="none" strike="noStrike" dirty="0">
                <a:solidFill>
                  <a:srgbClr val="444444"/>
                </a:solidFill>
                <a:effectLst/>
                <a:latin typeface="Montserrat"/>
              </a:rPr>
              <a:t> product, service, or process</a:t>
            </a:r>
            <a:endParaRPr lang="en-US" dirty="0"/>
          </a:p>
        </p:txBody>
      </p:sp>
      <p:sp>
        <p:nvSpPr>
          <p:cNvPr id="24" name="Rectangle 23">
            <a:extLst>
              <a:ext uri="{FF2B5EF4-FFF2-40B4-BE49-F238E27FC236}">
                <a16:creationId xmlns="" xmlns:a16="http://schemas.microsoft.com/office/drawing/2014/main" id="{1860A21B-D203-E742-BC08-B884494DD418}"/>
              </a:ext>
            </a:extLst>
          </p:cNvPr>
          <p:cNvSpPr/>
          <p:nvPr/>
        </p:nvSpPr>
        <p:spPr>
          <a:xfrm>
            <a:off x="365340" y="342835"/>
            <a:ext cx="2664261" cy="1754326"/>
          </a:xfrm>
          <a:prstGeom prst="rect">
            <a:avLst/>
          </a:prstGeom>
          <a:solidFill>
            <a:schemeClr val="accent3">
              <a:lumMod val="20000"/>
              <a:lumOff val="80000"/>
            </a:schemeClr>
          </a:solidFill>
          <a:ln>
            <a:solidFill>
              <a:schemeClr val="accent1"/>
            </a:solidFill>
          </a:ln>
        </p:spPr>
        <p:txBody>
          <a:bodyPr wrap="square">
            <a:spAutoFit/>
          </a:bodyPr>
          <a:lstStyle/>
          <a:p>
            <a:pPr algn="ctr"/>
            <a:r>
              <a:rPr lang="en-US" b="0" i="0" u="none" strike="noStrike" dirty="0">
                <a:solidFill>
                  <a:srgbClr val="444444"/>
                </a:solidFill>
                <a:effectLst/>
                <a:latin typeface="Montserrat"/>
              </a:rPr>
              <a:t>Changes</a:t>
            </a:r>
            <a:r>
              <a:rPr lang="en-US" dirty="0">
                <a:solidFill>
                  <a:srgbClr val="444444"/>
                </a:solidFill>
                <a:latin typeface="Montserrat"/>
              </a:rPr>
              <a:t> or</a:t>
            </a:r>
            <a:r>
              <a:rPr lang="en-US" b="0" i="0" u="none" strike="noStrike" dirty="0">
                <a:solidFill>
                  <a:srgbClr val="444444"/>
                </a:solidFill>
                <a:effectLst/>
                <a:latin typeface="Montserrat"/>
              </a:rPr>
              <a:t> improves an </a:t>
            </a:r>
            <a:r>
              <a:rPr lang="en-US" b="1" i="0" u="none" strike="noStrike" dirty="0">
                <a:solidFill>
                  <a:srgbClr val="444444"/>
                </a:solidFill>
                <a:effectLst/>
                <a:latin typeface="Montserrat"/>
              </a:rPr>
              <a:t>existing</a:t>
            </a:r>
            <a:r>
              <a:rPr lang="en-US" b="0" i="0" u="none" strike="noStrike" dirty="0">
                <a:solidFill>
                  <a:srgbClr val="444444"/>
                </a:solidFill>
                <a:effectLst/>
                <a:latin typeface="Montserrat"/>
              </a:rPr>
              <a:t> product, service, or process that has a significant impact on the business or creates a new market</a:t>
            </a:r>
            <a:endParaRPr lang="en-US" dirty="0"/>
          </a:p>
        </p:txBody>
      </p:sp>
      <p:sp>
        <p:nvSpPr>
          <p:cNvPr id="25" name="Rectangle 24">
            <a:extLst>
              <a:ext uri="{FF2B5EF4-FFF2-40B4-BE49-F238E27FC236}">
                <a16:creationId xmlns="" xmlns:a16="http://schemas.microsoft.com/office/drawing/2014/main" id="{F177FC1D-45C4-9646-AA37-EB5D509812E3}"/>
              </a:ext>
            </a:extLst>
          </p:cNvPr>
          <p:cNvSpPr/>
          <p:nvPr/>
        </p:nvSpPr>
        <p:spPr>
          <a:xfrm>
            <a:off x="9066791" y="4749310"/>
            <a:ext cx="2984391" cy="2031325"/>
          </a:xfrm>
          <a:prstGeom prst="rect">
            <a:avLst/>
          </a:prstGeom>
          <a:solidFill>
            <a:srgbClr val="FF2600">
              <a:alpha val="20784"/>
            </a:srgbClr>
          </a:solidFill>
          <a:ln>
            <a:solidFill>
              <a:schemeClr val="accent1"/>
            </a:solidFill>
          </a:ln>
        </p:spPr>
        <p:txBody>
          <a:bodyPr wrap="square">
            <a:spAutoFit/>
          </a:bodyPr>
          <a:lstStyle/>
          <a:p>
            <a:pPr algn="ctr"/>
            <a:r>
              <a:rPr lang="en-US" b="1" i="0" u="none" strike="noStrike" dirty="0">
                <a:solidFill>
                  <a:srgbClr val="444444"/>
                </a:solidFill>
                <a:effectLst/>
                <a:latin typeface="Montserrat"/>
              </a:rPr>
              <a:t>New</a:t>
            </a:r>
            <a:r>
              <a:rPr lang="en-US" b="0" i="0" u="none" strike="noStrike" dirty="0">
                <a:solidFill>
                  <a:srgbClr val="444444"/>
                </a:solidFill>
                <a:effectLst/>
                <a:latin typeface="Montserrat"/>
              </a:rPr>
              <a:t> products, services or processes that enter at the bottom of the market, move up over time and displace established market leading products, services, or processes.</a:t>
            </a:r>
            <a:endParaRPr lang="en-US" dirty="0"/>
          </a:p>
        </p:txBody>
      </p:sp>
      <p:sp>
        <p:nvSpPr>
          <p:cNvPr id="26" name="Rectangle 25">
            <a:extLst>
              <a:ext uri="{FF2B5EF4-FFF2-40B4-BE49-F238E27FC236}">
                <a16:creationId xmlns="" xmlns:a16="http://schemas.microsoft.com/office/drawing/2014/main" id="{A6D21D18-B992-A74B-8C1D-BB608F7D9C12}"/>
              </a:ext>
            </a:extLst>
          </p:cNvPr>
          <p:cNvSpPr/>
          <p:nvPr/>
        </p:nvSpPr>
        <p:spPr>
          <a:xfrm>
            <a:off x="365340" y="5026308"/>
            <a:ext cx="2723429" cy="1477328"/>
          </a:xfrm>
          <a:prstGeom prst="rect">
            <a:avLst/>
          </a:prstGeom>
          <a:solidFill>
            <a:schemeClr val="accent5">
              <a:lumMod val="20000"/>
              <a:lumOff val="80000"/>
            </a:schemeClr>
          </a:solidFill>
          <a:ln>
            <a:solidFill>
              <a:schemeClr val="accent1"/>
            </a:solidFill>
          </a:ln>
        </p:spPr>
        <p:txBody>
          <a:bodyPr wrap="square">
            <a:spAutoFit/>
          </a:bodyPr>
          <a:lstStyle/>
          <a:p>
            <a:pPr algn="ctr"/>
            <a:r>
              <a:rPr lang="en-US" b="1" dirty="0">
                <a:solidFill>
                  <a:srgbClr val="222222"/>
                </a:solidFill>
                <a:latin typeface="arial" panose="020B0604020202020204" pitchFamily="34" charset="0"/>
              </a:rPr>
              <a:t>New</a:t>
            </a:r>
            <a:r>
              <a:rPr lang="en-US" b="0" i="0" u="none" strike="noStrike" dirty="0">
                <a:solidFill>
                  <a:srgbClr val="222222"/>
                </a:solidFill>
                <a:effectLst/>
                <a:latin typeface="arial" panose="020B0604020202020204" pitchFamily="34" charset="0"/>
              </a:rPr>
              <a:t> business processes/models or applying </a:t>
            </a:r>
            <a:r>
              <a:rPr lang="en-US" dirty="0"/>
              <a:t>the lessons, skills and overall technology to a </a:t>
            </a:r>
            <a:r>
              <a:rPr lang="en-US" b="1" dirty="0"/>
              <a:t>different/new</a:t>
            </a:r>
            <a:r>
              <a:rPr lang="en-US" dirty="0"/>
              <a:t> market. </a:t>
            </a:r>
          </a:p>
        </p:txBody>
      </p:sp>
    </p:spTree>
    <p:extLst>
      <p:ext uri="{BB962C8B-B14F-4D97-AF65-F5344CB8AC3E}">
        <p14:creationId xmlns:p14="http://schemas.microsoft.com/office/powerpoint/2010/main" val="50134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0207A5-1088-4B4F-9ED4-252A22CF9B43}"/>
              </a:ext>
            </a:extLst>
          </p:cNvPr>
          <p:cNvSpPr>
            <a:spLocks noGrp="1"/>
          </p:cNvSpPr>
          <p:nvPr>
            <p:ph type="title"/>
          </p:nvPr>
        </p:nvSpPr>
        <p:spPr>
          <a:xfrm>
            <a:off x="1121768" y="4051900"/>
            <a:ext cx="4062033" cy="1678340"/>
          </a:xfrm>
        </p:spPr>
        <p:txBody>
          <a:bodyPr>
            <a:normAutofit fontScale="90000"/>
          </a:bodyPr>
          <a:lstStyle/>
          <a:p>
            <a:r>
              <a:rPr lang="en-US" sz="4800" dirty="0"/>
              <a:t>What is your innovation portfolio?</a:t>
            </a:r>
          </a:p>
        </p:txBody>
      </p:sp>
      <p:sp>
        <p:nvSpPr>
          <p:cNvPr id="21" name="Rectangle 20">
            <a:extLst>
              <a:ext uri="{FF2B5EF4-FFF2-40B4-BE49-F238E27FC236}">
                <a16:creationId xmlns="" xmlns:a16="http://schemas.microsoft.com/office/drawing/2014/main" id="{80A2D49B-49D2-554F-B825-D109EE902F26}"/>
              </a:ext>
            </a:extLst>
          </p:cNvPr>
          <p:cNvSpPr/>
          <p:nvPr/>
        </p:nvSpPr>
        <p:spPr>
          <a:xfrm>
            <a:off x="6793056" y="841350"/>
            <a:ext cx="2199522" cy="187783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a:extLst>
              <a:ext uri="{FF2B5EF4-FFF2-40B4-BE49-F238E27FC236}">
                <a16:creationId xmlns="" xmlns:a16="http://schemas.microsoft.com/office/drawing/2014/main" id="{5FE57A1A-10A2-6B40-BDF7-15C01F0F72CF}"/>
              </a:ext>
            </a:extLst>
          </p:cNvPr>
          <p:cNvSpPr/>
          <p:nvPr/>
        </p:nvSpPr>
        <p:spPr>
          <a:xfrm>
            <a:off x="8994376" y="833916"/>
            <a:ext cx="2199521" cy="18778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a:extLst>
              <a:ext uri="{FF2B5EF4-FFF2-40B4-BE49-F238E27FC236}">
                <a16:creationId xmlns="" xmlns:a16="http://schemas.microsoft.com/office/drawing/2014/main" id="{A309BB6B-5131-164F-9C26-E87EB27D3E71}"/>
              </a:ext>
            </a:extLst>
          </p:cNvPr>
          <p:cNvSpPr/>
          <p:nvPr/>
        </p:nvSpPr>
        <p:spPr>
          <a:xfrm>
            <a:off x="8994375" y="2719184"/>
            <a:ext cx="2199522" cy="1877835"/>
          </a:xfrm>
          <a:prstGeom prst="rect">
            <a:avLst/>
          </a:prstGeom>
          <a:solidFill>
            <a:srgbClr val="FF2600">
              <a:alpha val="2078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Rectangle 24">
            <a:extLst>
              <a:ext uri="{FF2B5EF4-FFF2-40B4-BE49-F238E27FC236}">
                <a16:creationId xmlns="" xmlns:a16="http://schemas.microsoft.com/office/drawing/2014/main" id="{2B71D774-8DE6-D24A-807E-65B41F5B68B1}"/>
              </a:ext>
            </a:extLst>
          </p:cNvPr>
          <p:cNvSpPr/>
          <p:nvPr/>
        </p:nvSpPr>
        <p:spPr>
          <a:xfrm>
            <a:off x="6798840" y="2716679"/>
            <a:ext cx="2190141" cy="187783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25">
            <a:extLst>
              <a:ext uri="{FF2B5EF4-FFF2-40B4-BE49-F238E27FC236}">
                <a16:creationId xmlns="" xmlns:a16="http://schemas.microsoft.com/office/drawing/2014/main" id="{E2991A06-BD12-DC4E-82F0-BC98B03E5072}"/>
              </a:ext>
            </a:extLst>
          </p:cNvPr>
          <p:cNvSpPr/>
          <p:nvPr/>
        </p:nvSpPr>
        <p:spPr>
          <a:xfrm>
            <a:off x="6787661" y="833916"/>
            <a:ext cx="4406235" cy="3755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27" name="Straight Connector 26">
            <a:extLst>
              <a:ext uri="{FF2B5EF4-FFF2-40B4-BE49-F238E27FC236}">
                <a16:creationId xmlns="" xmlns:a16="http://schemas.microsoft.com/office/drawing/2014/main" id="{2FA89B70-EE10-214F-87DB-5E58F4E91A55}"/>
              </a:ext>
            </a:extLst>
          </p:cNvPr>
          <p:cNvCxnSpPr>
            <a:stCxn id="26" idx="0"/>
            <a:endCxn id="26" idx="2"/>
          </p:cNvCxnSpPr>
          <p:nvPr/>
        </p:nvCxnSpPr>
        <p:spPr>
          <a:xfrm>
            <a:off x="8990779" y="833916"/>
            <a:ext cx="0" cy="3755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B7D66DB7-D9EA-DB4D-9BAE-88BD88184927}"/>
              </a:ext>
            </a:extLst>
          </p:cNvPr>
          <p:cNvCxnSpPr>
            <a:stCxn id="26" idx="1"/>
            <a:endCxn id="26" idx="3"/>
          </p:cNvCxnSpPr>
          <p:nvPr/>
        </p:nvCxnSpPr>
        <p:spPr>
          <a:xfrm>
            <a:off x="6787661" y="2711751"/>
            <a:ext cx="4406235"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72E61714-5573-6F45-99CB-6B1BC7CFD1B3}"/>
              </a:ext>
            </a:extLst>
          </p:cNvPr>
          <p:cNvSpPr txBox="1"/>
          <p:nvPr/>
        </p:nvSpPr>
        <p:spPr>
          <a:xfrm rot="16200000">
            <a:off x="5767407" y="2651582"/>
            <a:ext cx="1031559" cy="369332"/>
          </a:xfrm>
          <a:prstGeom prst="rect">
            <a:avLst/>
          </a:prstGeom>
          <a:noFill/>
        </p:spPr>
        <p:txBody>
          <a:bodyPr wrap="square" rtlCol="0">
            <a:spAutoFit/>
          </a:bodyPr>
          <a:lstStyle/>
          <a:p>
            <a:r>
              <a:rPr lang="en-US" b="1" dirty="0"/>
              <a:t>Problem</a:t>
            </a:r>
          </a:p>
        </p:txBody>
      </p:sp>
      <p:sp>
        <p:nvSpPr>
          <p:cNvPr id="30" name="TextBox 29">
            <a:extLst>
              <a:ext uri="{FF2B5EF4-FFF2-40B4-BE49-F238E27FC236}">
                <a16:creationId xmlns="" xmlns:a16="http://schemas.microsoft.com/office/drawing/2014/main" id="{E08AEDBB-72A1-2E42-9F23-6C3E85121DFB}"/>
              </a:ext>
            </a:extLst>
          </p:cNvPr>
          <p:cNvSpPr txBox="1"/>
          <p:nvPr/>
        </p:nvSpPr>
        <p:spPr>
          <a:xfrm>
            <a:off x="8565808" y="4898742"/>
            <a:ext cx="905035" cy="338554"/>
          </a:xfrm>
          <a:prstGeom prst="rect">
            <a:avLst/>
          </a:prstGeom>
          <a:noFill/>
        </p:spPr>
        <p:txBody>
          <a:bodyPr wrap="square" rtlCol="0">
            <a:spAutoFit/>
          </a:bodyPr>
          <a:lstStyle/>
          <a:p>
            <a:r>
              <a:rPr lang="en-US" sz="1600" b="1" dirty="0"/>
              <a:t>Domain</a:t>
            </a:r>
          </a:p>
        </p:txBody>
      </p:sp>
      <p:sp>
        <p:nvSpPr>
          <p:cNvPr id="31" name="TextBox 30">
            <a:extLst>
              <a:ext uri="{FF2B5EF4-FFF2-40B4-BE49-F238E27FC236}">
                <a16:creationId xmlns="" xmlns:a16="http://schemas.microsoft.com/office/drawing/2014/main" id="{D0D39C38-044B-8C48-B9EC-0F2317FD2627}"/>
              </a:ext>
            </a:extLst>
          </p:cNvPr>
          <p:cNvSpPr txBox="1"/>
          <p:nvPr/>
        </p:nvSpPr>
        <p:spPr>
          <a:xfrm>
            <a:off x="9470843" y="4642314"/>
            <a:ext cx="1495935" cy="338554"/>
          </a:xfrm>
          <a:prstGeom prst="rect">
            <a:avLst/>
          </a:prstGeom>
          <a:noFill/>
        </p:spPr>
        <p:txBody>
          <a:bodyPr wrap="square" rtlCol="0">
            <a:spAutoFit/>
          </a:bodyPr>
          <a:lstStyle/>
          <a:p>
            <a:r>
              <a:rPr lang="en-US" sz="1600" b="1" dirty="0"/>
              <a:t>Well Defined</a:t>
            </a:r>
          </a:p>
        </p:txBody>
      </p:sp>
      <p:sp>
        <p:nvSpPr>
          <p:cNvPr id="32" name="TextBox 31">
            <a:extLst>
              <a:ext uri="{FF2B5EF4-FFF2-40B4-BE49-F238E27FC236}">
                <a16:creationId xmlns="" xmlns:a16="http://schemas.microsoft.com/office/drawing/2014/main" id="{49812CA1-FCE1-8242-82E3-C67E52DD9B3F}"/>
              </a:ext>
            </a:extLst>
          </p:cNvPr>
          <p:cNvSpPr txBox="1"/>
          <p:nvPr/>
        </p:nvSpPr>
        <p:spPr>
          <a:xfrm rot="16200000">
            <a:off x="5880171" y="1553419"/>
            <a:ext cx="1486552" cy="369332"/>
          </a:xfrm>
          <a:prstGeom prst="rect">
            <a:avLst/>
          </a:prstGeom>
          <a:noFill/>
        </p:spPr>
        <p:txBody>
          <a:bodyPr wrap="square" rtlCol="0">
            <a:spAutoFit/>
          </a:bodyPr>
          <a:lstStyle/>
          <a:p>
            <a:r>
              <a:rPr lang="en-US" b="1" dirty="0"/>
              <a:t>Well Defined</a:t>
            </a:r>
          </a:p>
        </p:txBody>
      </p:sp>
      <p:sp>
        <p:nvSpPr>
          <p:cNvPr id="33" name="TextBox 32">
            <a:extLst>
              <a:ext uri="{FF2B5EF4-FFF2-40B4-BE49-F238E27FC236}">
                <a16:creationId xmlns="" xmlns:a16="http://schemas.microsoft.com/office/drawing/2014/main" id="{4A91365B-D493-CA47-9350-122DA508ECAA}"/>
              </a:ext>
            </a:extLst>
          </p:cNvPr>
          <p:cNvSpPr txBox="1"/>
          <p:nvPr/>
        </p:nvSpPr>
        <p:spPr>
          <a:xfrm>
            <a:off x="7129977" y="4618678"/>
            <a:ext cx="1774537" cy="338554"/>
          </a:xfrm>
          <a:prstGeom prst="rect">
            <a:avLst/>
          </a:prstGeom>
          <a:noFill/>
        </p:spPr>
        <p:txBody>
          <a:bodyPr wrap="square" rtlCol="0">
            <a:spAutoFit/>
          </a:bodyPr>
          <a:lstStyle/>
          <a:p>
            <a:r>
              <a:rPr lang="en-US" sz="1600" b="1" dirty="0"/>
              <a:t>Not Well Defined</a:t>
            </a:r>
          </a:p>
        </p:txBody>
      </p:sp>
      <p:sp>
        <p:nvSpPr>
          <p:cNvPr id="34" name="TextBox 33">
            <a:extLst>
              <a:ext uri="{FF2B5EF4-FFF2-40B4-BE49-F238E27FC236}">
                <a16:creationId xmlns="" xmlns:a16="http://schemas.microsoft.com/office/drawing/2014/main" id="{C2A40D70-DD63-0A47-93A5-8B04DBAC5927}"/>
              </a:ext>
            </a:extLst>
          </p:cNvPr>
          <p:cNvSpPr txBox="1"/>
          <p:nvPr/>
        </p:nvSpPr>
        <p:spPr>
          <a:xfrm rot="16200000">
            <a:off x="5686827" y="3470929"/>
            <a:ext cx="1855533" cy="369332"/>
          </a:xfrm>
          <a:prstGeom prst="rect">
            <a:avLst/>
          </a:prstGeom>
          <a:noFill/>
        </p:spPr>
        <p:txBody>
          <a:bodyPr wrap="square" rtlCol="0">
            <a:spAutoFit/>
          </a:bodyPr>
          <a:lstStyle/>
          <a:p>
            <a:r>
              <a:rPr lang="en-US" b="1" dirty="0"/>
              <a:t>Not Well Defined</a:t>
            </a:r>
          </a:p>
        </p:txBody>
      </p:sp>
      <p:sp>
        <p:nvSpPr>
          <p:cNvPr id="35" name="TextBox 34">
            <a:extLst>
              <a:ext uri="{FF2B5EF4-FFF2-40B4-BE49-F238E27FC236}">
                <a16:creationId xmlns="" xmlns:a16="http://schemas.microsoft.com/office/drawing/2014/main" id="{EEA3B733-3250-DA40-963B-46E22472354A}"/>
              </a:ext>
            </a:extLst>
          </p:cNvPr>
          <p:cNvSpPr txBox="1"/>
          <p:nvPr/>
        </p:nvSpPr>
        <p:spPr>
          <a:xfrm>
            <a:off x="7129976" y="1402226"/>
            <a:ext cx="1535599" cy="646331"/>
          </a:xfrm>
          <a:prstGeom prst="rect">
            <a:avLst/>
          </a:prstGeom>
          <a:noFill/>
        </p:spPr>
        <p:txBody>
          <a:bodyPr wrap="square" rtlCol="0">
            <a:spAutoFit/>
          </a:bodyPr>
          <a:lstStyle/>
          <a:p>
            <a:pPr algn="ctr"/>
            <a:r>
              <a:rPr lang="en-US" b="1" dirty="0"/>
              <a:t>Breakthrough</a:t>
            </a:r>
          </a:p>
          <a:p>
            <a:pPr algn="ctr"/>
            <a:r>
              <a:rPr lang="en-US" b="1" dirty="0"/>
              <a:t>Innovation</a:t>
            </a:r>
          </a:p>
        </p:txBody>
      </p:sp>
      <p:sp>
        <p:nvSpPr>
          <p:cNvPr id="36" name="TextBox 35">
            <a:extLst>
              <a:ext uri="{FF2B5EF4-FFF2-40B4-BE49-F238E27FC236}">
                <a16:creationId xmlns="" xmlns:a16="http://schemas.microsoft.com/office/drawing/2014/main" id="{F1A987E8-763D-014E-81BC-3C422C12C358}"/>
              </a:ext>
            </a:extLst>
          </p:cNvPr>
          <p:cNvSpPr txBox="1"/>
          <p:nvPr/>
        </p:nvSpPr>
        <p:spPr>
          <a:xfrm>
            <a:off x="8879327" y="1427478"/>
            <a:ext cx="2427821" cy="646331"/>
          </a:xfrm>
          <a:prstGeom prst="rect">
            <a:avLst/>
          </a:prstGeom>
          <a:noFill/>
        </p:spPr>
        <p:txBody>
          <a:bodyPr wrap="square" rtlCol="0">
            <a:spAutoFit/>
          </a:bodyPr>
          <a:lstStyle/>
          <a:p>
            <a:pPr algn="ctr"/>
            <a:r>
              <a:rPr lang="en-US" b="1" dirty="0"/>
              <a:t>Incremental/Sustaining</a:t>
            </a:r>
          </a:p>
          <a:p>
            <a:pPr algn="ctr"/>
            <a:r>
              <a:rPr lang="en-US" b="1" dirty="0"/>
              <a:t>Innovation</a:t>
            </a:r>
          </a:p>
        </p:txBody>
      </p:sp>
      <p:sp>
        <p:nvSpPr>
          <p:cNvPr id="37" name="TextBox 36">
            <a:extLst>
              <a:ext uri="{FF2B5EF4-FFF2-40B4-BE49-F238E27FC236}">
                <a16:creationId xmlns="" xmlns:a16="http://schemas.microsoft.com/office/drawing/2014/main" id="{33E790EE-A6D5-FA4E-9419-60E8C31F06DB}"/>
              </a:ext>
            </a:extLst>
          </p:cNvPr>
          <p:cNvSpPr txBox="1"/>
          <p:nvPr/>
        </p:nvSpPr>
        <p:spPr>
          <a:xfrm>
            <a:off x="9003988" y="3505890"/>
            <a:ext cx="2033010" cy="646331"/>
          </a:xfrm>
          <a:prstGeom prst="rect">
            <a:avLst/>
          </a:prstGeom>
          <a:noFill/>
        </p:spPr>
        <p:txBody>
          <a:bodyPr wrap="square" rtlCol="0">
            <a:spAutoFit/>
          </a:bodyPr>
          <a:lstStyle/>
          <a:p>
            <a:pPr algn="ctr"/>
            <a:r>
              <a:rPr lang="en-US" b="1" dirty="0"/>
              <a:t>Disruptive/Radical</a:t>
            </a:r>
          </a:p>
          <a:p>
            <a:pPr algn="ctr"/>
            <a:r>
              <a:rPr lang="en-US" b="1" dirty="0"/>
              <a:t>Innovation</a:t>
            </a:r>
          </a:p>
        </p:txBody>
      </p:sp>
      <p:sp>
        <p:nvSpPr>
          <p:cNvPr id="38" name="TextBox 37">
            <a:extLst>
              <a:ext uri="{FF2B5EF4-FFF2-40B4-BE49-F238E27FC236}">
                <a16:creationId xmlns="" xmlns:a16="http://schemas.microsoft.com/office/drawing/2014/main" id="{BCA8EE73-F524-7A43-BC31-FF626BC61CF5}"/>
              </a:ext>
            </a:extLst>
          </p:cNvPr>
          <p:cNvSpPr txBox="1"/>
          <p:nvPr/>
        </p:nvSpPr>
        <p:spPr>
          <a:xfrm>
            <a:off x="6725421" y="3364098"/>
            <a:ext cx="2350421" cy="923330"/>
          </a:xfrm>
          <a:prstGeom prst="rect">
            <a:avLst/>
          </a:prstGeom>
          <a:noFill/>
        </p:spPr>
        <p:txBody>
          <a:bodyPr wrap="square" rtlCol="0">
            <a:spAutoFit/>
          </a:bodyPr>
          <a:lstStyle/>
          <a:p>
            <a:pPr algn="ctr"/>
            <a:r>
              <a:rPr lang="en-US" b="1" dirty="0"/>
              <a:t>Basic</a:t>
            </a:r>
          </a:p>
          <a:p>
            <a:pPr algn="ctr"/>
            <a:r>
              <a:rPr lang="en-US" b="1" dirty="0"/>
              <a:t>Research/Architectural</a:t>
            </a:r>
          </a:p>
          <a:p>
            <a:pPr algn="ctr"/>
            <a:r>
              <a:rPr lang="en-US" b="1" dirty="0"/>
              <a:t>Innovation</a:t>
            </a:r>
          </a:p>
        </p:txBody>
      </p:sp>
    </p:spTree>
    <p:extLst>
      <p:ext uri="{BB962C8B-B14F-4D97-AF65-F5344CB8AC3E}">
        <p14:creationId xmlns:p14="http://schemas.microsoft.com/office/powerpoint/2010/main" val="942430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Freeform: Shape 17">
            <a:extLst>
              <a:ext uri="{FF2B5EF4-FFF2-40B4-BE49-F238E27FC236}">
                <a16:creationId xmlns=""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9">
            <a:extLst>
              <a:ext uri="{FF2B5EF4-FFF2-40B4-BE49-F238E27FC236}">
                <a16:creationId xmlns=""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6BA26B3E-BFEB-8B43-A9E1-DC7F6F035DD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Organizational values shape the boundaries of </a:t>
            </a:r>
            <a:r>
              <a:rPr lang="en-US" sz="5400" b="1" dirty="0">
                <a:solidFill>
                  <a:schemeClr val="bg1">
                    <a:lumMod val="95000"/>
                    <a:lumOff val="5000"/>
                  </a:schemeClr>
                </a:solidFill>
              </a:rPr>
              <a:t>Acceptable Risk</a:t>
            </a:r>
          </a:p>
        </p:txBody>
      </p:sp>
    </p:spTree>
    <p:extLst>
      <p:ext uri="{BB962C8B-B14F-4D97-AF65-F5344CB8AC3E}">
        <p14:creationId xmlns:p14="http://schemas.microsoft.com/office/powerpoint/2010/main" val="4092916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6E969D0-E207-BB43-B768-D446DF6072CC}"/>
              </a:ext>
            </a:extLst>
          </p:cNvPr>
          <p:cNvGrpSpPr/>
          <p:nvPr/>
        </p:nvGrpSpPr>
        <p:grpSpPr>
          <a:xfrm>
            <a:off x="2694541" y="1324303"/>
            <a:ext cx="6201102" cy="5108566"/>
            <a:chOff x="1336337" y="1534510"/>
            <a:chExt cx="4613883" cy="4450766"/>
          </a:xfrm>
        </p:grpSpPr>
        <p:sp>
          <p:nvSpPr>
            <p:cNvPr id="10" name="Rectangle 9">
              <a:extLst>
                <a:ext uri="{FF2B5EF4-FFF2-40B4-BE49-F238E27FC236}">
                  <a16:creationId xmlns="" xmlns:a16="http://schemas.microsoft.com/office/drawing/2014/main" id="{D49C6F7B-E76F-6A4A-8DC8-6FD0C65029B7}"/>
                </a:ext>
              </a:extLst>
            </p:cNvPr>
            <p:cNvSpPr/>
            <p:nvPr/>
          </p:nvSpPr>
          <p:spPr>
            <a:xfrm>
              <a:off x="2241989" y="1534510"/>
              <a:ext cx="3708231" cy="3535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Straight Connector 10">
              <a:extLst>
                <a:ext uri="{FF2B5EF4-FFF2-40B4-BE49-F238E27FC236}">
                  <a16:creationId xmlns="" xmlns:a16="http://schemas.microsoft.com/office/drawing/2014/main" id="{1B5BE203-1488-F047-A735-95A8B384F40B}"/>
                </a:ext>
              </a:extLst>
            </p:cNvPr>
            <p:cNvCxnSpPr>
              <a:stCxn id="10" idx="0"/>
              <a:endCxn id="10" idx="2"/>
            </p:cNvCxnSpPr>
            <p:nvPr/>
          </p:nvCxnSpPr>
          <p:spPr>
            <a:xfrm>
              <a:off x="4096105" y="1534510"/>
              <a:ext cx="0" cy="353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B5B7A16C-D470-8440-B21F-C6F3B14D99DF}"/>
                </a:ext>
              </a:extLst>
            </p:cNvPr>
            <p:cNvCxnSpPr>
              <a:stCxn id="10" idx="1"/>
              <a:endCxn id="10" idx="3"/>
            </p:cNvCxnSpPr>
            <p:nvPr/>
          </p:nvCxnSpPr>
          <p:spPr>
            <a:xfrm>
              <a:off x="2241989" y="3302371"/>
              <a:ext cx="370823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3F8B026B-5707-9643-9D4C-B6D599F8DF3B}"/>
                </a:ext>
              </a:extLst>
            </p:cNvPr>
            <p:cNvSpPr txBox="1"/>
            <p:nvPr/>
          </p:nvSpPr>
          <p:spPr>
            <a:xfrm rot="16200000">
              <a:off x="962672" y="3092855"/>
              <a:ext cx="1166362" cy="419031"/>
            </a:xfrm>
            <a:prstGeom prst="rect">
              <a:avLst/>
            </a:prstGeom>
            <a:noFill/>
          </p:spPr>
          <p:txBody>
            <a:bodyPr wrap="none" rtlCol="0">
              <a:spAutoFit/>
            </a:bodyPr>
            <a:lstStyle/>
            <a:p>
              <a:r>
                <a:rPr lang="en-US" sz="2400" b="1" dirty="0"/>
                <a:t>Benefit</a:t>
              </a:r>
            </a:p>
          </p:txBody>
        </p:sp>
        <p:sp>
          <p:nvSpPr>
            <p:cNvPr id="14" name="TextBox 13">
              <a:extLst>
                <a:ext uri="{FF2B5EF4-FFF2-40B4-BE49-F238E27FC236}">
                  <a16:creationId xmlns="" xmlns:a16="http://schemas.microsoft.com/office/drawing/2014/main" id="{FA46C16E-023E-A240-88A4-59EEAD31BCDA}"/>
                </a:ext>
              </a:extLst>
            </p:cNvPr>
            <p:cNvSpPr txBox="1"/>
            <p:nvPr/>
          </p:nvSpPr>
          <p:spPr>
            <a:xfrm>
              <a:off x="4693290" y="5123454"/>
              <a:ext cx="694311" cy="484163"/>
            </a:xfrm>
            <a:prstGeom prst="rect">
              <a:avLst/>
            </a:prstGeom>
            <a:noFill/>
          </p:spPr>
          <p:txBody>
            <a:bodyPr wrap="none" rtlCol="0">
              <a:spAutoFit/>
            </a:bodyPr>
            <a:lstStyle/>
            <a:p>
              <a:r>
                <a:rPr lang="en-US" sz="2400" b="1" dirty="0"/>
                <a:t>High</a:t>
              </a:r>
            </a:p>
          </p:txBody>
        </p:sp>
        <p:sp>
          <p:nvSpPr>
            <p:cNvPr id="15" name="TextBox 14">
              <a:extLst>
                <a:ext uri="{FF2B5EF4-FFF2-40B4-BE49-F238E27FC236}">
                  <a16:creationId xmlns="" xmlns:a16="http://schemas.microsoft.com/office/drawing/2014/main" id="{349280B2-1F33-DA41-A028-36BE5E8E37DF}"/>
                </a:ext>
              </a:extLst>
            </p:cNvPr>
            <p:cNvSpPr txBox="1"/>
            <p:nvPr/>
          </p:nvSpPr>
          <p:spPr>
            <a:xfrm rot="16200000">
              <a:off x="1585777" y="2167997"/>
              <a:ext cx="802231" cy="419031"/>
            </a:xfrm>
            <a:prstGeom prst="rect">
              <a:avLst/>
            </a:prstGeom>
            <a:noFill/>
          </p:spPr>
          <p:txBody>
            <a:bodyPr wrap="none" rtlCol="0">
              <a:spAutoFit/>
            </a:bodyPr>
            <a:lstStyle/>
            <a:p>
              <a:r>
                <a:rPr lang="en-US" sz="2400" b="1" dirty="0"/>
                <a:t>High</a:t>
              </a:r>
            </a:p>
          </p:txBody>
        </p:sp>
        <p:sp>
          <p:nvSpPr>
            <p:cNvPr id="16" name="TextBox 15">
              <a:extLst>
                <a:ext uri="{FF2B5EF4-FFF2-40B4-BE49-F238E27FC236}">
                  <a16:creationId xmlns="" xmlns:a16="http://schemas.microsoft.com/office/drawing/2014/main" id="{F6C38815-2780-B048-97B2-705D3198AAE4}"/>
                </a:ext>
              </a:extLst>
            </p:cNvPr>
            <p:cNvSpPr txBox="1"/>
            <p:nvPr/>
          </p:nvSpPr>
          <p:spPr>
            <a:xfrm>
              <a:off x="2778932" y="5121391"/>
              <a:ext cx="642863" cy="484163"/>
            </a:xfrm>
            <a:prstGeom prst="rect">
              <a:avLst/>
            </a:prstGeom>
            <a:noFill/>
          </p:spPr>
          <p:txBody>
            <a:bodyPr wrap="none" rtlCol="0">
              <a:spAutoFit/>
            </a:bodyPr>
            <a:lstStyle/>
            <a:p>
              <a:r>
                <a:rPr lang="en-US" sz="2400" b="1" dirty="0"/>
                <a:t>Low</a:t>
              </a:r>
            </a:p>
          </p:txBody>
        </p:sp>
        <p:sp>
          <p:nvSpPr>
            <p:cNvPr id="17" name="TextBox 16">
              <a:extLst>
                <a:ext uri="{FF2B5EF4-FFF2-40B4-BE49-F238E27FC236}">
                  <a16:creationId xmlns="" xmlns:a16="http://schemas.microsoft.com/office/drawing/2014/main" id="{1D91852D-5D75-D64F-B998-54FA0F6E7090}"/>
                </a:ext>
              </a:extLst>
            </p:cNvPr>
            <p:cNvSpPr txBox="1"/>
            <p:nvPr/>
          </p:nvSpPr>
          <p:spPr>
            <a:xfrm rot="16200000">
              <a:off x="1615499" y="4012595"/>
              <a:ext cx="742786" cy="419031"/>
            </a:xfrm>
            <a:prstGeom prst="rect">
              <a:avLst/>
            </a:prstGeom>
            <a:noFill/>
          </p:spPr>
          <p:txBody>
            <a:bodyPr wrap="none" rtlCol="0">
              <a:spAutoFit/>
            </a:bodyPr>
            <a:lstStyle/>
            <a:p>
              <a:r>
                <a:rPr lang="en-US" sz="2400" b="1" dirty="0"/>
                <a:t>Low</a:t>
              </a:r>
            </a:p>
          </p:txBody>
        </p:sp>
        <p:sp>
          <p:nvSpPr>
            <p:cNvPr id="18" name="TextBox 17">
              <a:extLst>
                <a:ext uri="{FF2B5EF4-FFF2-40B4-BE49-F238E27FC236}">
                  <a16:creationId xmlns="" xmlns:a16="http://schemas.microsoft.com/office/drawing/2014/main" id="{0141C991-907D-FE4A-80F2-E5825E508EED}"/>
                </a:ext>
              </a:extLst>
            </p:cNvPr>
            <p:cNvSpPr txBox="1"/>
            <p:nvPr/>
          </p:nvSpPr>
          <p:spPr>
            <a:xfrm>
              <a:off x="3663275" y="5583057"/>
              <a:ext cx="759655" cy="402219"/>
            </a:xfrm>
            <a:prstGeom prst="rect">
              <a:avLst/>
            </a:prstGeom>
            <a:noFill/>
          </p:spPr>
          <p:txBody>
            <a:bodyPr wrap="none" rtlCol="0">
              <a:spAutoFit/>
            </a:bodyPr>
            <a:lstStyle/>
            <a:p>
              <a:pPr algn="ctr"/>
              <a:r>
                <a:rPr lang="en-US" sz="2400" b="1" dirty="0"/>
                <a:t>Regret</a:t>
              </a:r>
            </a:p>
          </p:txBody>
        </p:sp>
      </p:grpSp>
      <p:pic>
        <p:nvPicPr>
          <p:cNvPr id="6" name="Picture 5">
            <a:extLst>
              <a:ext uri="{FF2B5EF4-FFF2-40B4-BE49-F238E27FC236}">
                <a16:creationId xmlns="" xmlns:a16="http://schemas.microsoft.com/office/drawing/2014/main" id="{AE514DC5-5E41-7748-BD51-CFE5197F153F}"/>
              </a:ext>
            </a:extLst>
          </p:cNvPr>
          <p:cNvPicPr>
            <a:picLocks noChangeAspect="1"/>
          </p:cNvPicPr>
          <p:nvPr/>
        </p:nvPicPr>
        <p:blipFill>
          <a:blip r:embed="rId2"/>
          <a:stretch>
            <a:fillRect/>
          </a:stretch>
        </p:blipFill>
        <p:spPr>
          <a:xfrm>
            <a:off x="4322767" y="1548585"/>
            <a:ext cx="1633490" cy="1591314"/>
          </a:xfrm>
          <a:prstGeom prst="rect">
            <a:avLst/>
          </a:prstGeom>
        </p:spPr>
      </p:pic>
      <p:pic>
        <p:nvPicPr>
          <p:cNvPr id="7" name="Picture 6">
            <a:extLst>
              <a:ext uri="{FF2B5EF4-FFF2-40B4-BE49-F238E27FC236}">
                <a16:creationId xmlns="" xmlns:a16="http://schemas.microsoft.com/office/drawing/2014/main" id="{DD856A07-E068-DD47-BE60-9DB71FD66A36}"/>
              </a:ext>
            </a:extLst>
          </p:cNvPr>
          <p:cNvPicPr>
            <a:picLocks noChangeAspect="1"/>
          </p:cNvPicPr>
          <p:nvPr/>
        </p:nvPicPr>
        <p:blipFill>
          <a:blip r:embed="rId3"/>
          <a:stretch>
            <a:fillRect/>
          </a:stretch>
        </p:blipFill>
        <p:spPr>
          <a:xfrm>
            <a:off x="6610611" y="3485560"/>
            <a:ext cx="1926628" cy="1847115"/>
          </a:xfrm>
          <a:prstGeom prst="rect">
            <a:avLst/>
          </a:prstGeom>
        </p:spPr>
      </p:pic>
      <p:pic>
        <p:nvPicPr>
          <p:cNvPr id="8" name="Picture 7">
            <a:extLst>
              <a:ext uri="{FF2B5EF4-FFF2-40B4-BE49-F238E27FC236}">
                <a16:creationId xmlns="" xmlns:a16="http://schemas.microsoft.com/office/drawing/2014/main" id="{7BFD536A-FF6B-AD4A-8A4D-25ACF86C0843}"/>
              </a:ext>
            </a:extLst>
          </p:cNvPr>
          <p:cNvPicPr>
            <a:picLocks noChangeAspect="1"/>
          </p:cNvPicPr>
          <p:nvPr/>
        </p:nvPicPr>
        <p:blipFill>
          <a:blip r:embed="rId4"/>
          <a:stretch>
            <a:fillRect/>
          </a:stretch>
        </p:blipFill>
        <p:spPr>
          <a:xfrm>
            <a:off x="6666460" y="1464238"/>
            <a:ext cx="1814931" cy="1655317"/>
          </a:xfrm>
          <a:prstGeom prst="rect">
            <a:avLst/>
          </a:prstGeom>
        </p:spPr>
      </p:pic>
      <p:pic>
        <p:nvPicPr>
          <p:cNvPr id="9" name="Picture 8">
            <a:extLst>
              <a:ext uri="{FF2B5EF4-FFF2-40B4-BE49-F238E27FC236}">
                <a16:creationId xmlns="" xmlns:a16="http://schemas.microsoft.com/office/drawing/2014/main" id="{33B0508A-DBE6-4748-87CF-97E08FDC1114}"/>
              </a:ext>
            </a:extLst>
          </p:cNvPr>
          <p:cNvPicPr>
            <a:picLocks noChangeAspect="1"/>
          </p:cNvPicPr>
          <p:nvPr/>
        </p:nvPicPr>
        <p:blipFill>
          <a:blip r:embed="rId5"/>
          <a:stretch>
            <a:fillRect/>
          </a:stretch>
        </p:blipFill>
        <p:spPr>
          <a:xfrm>
            <a:off x="4166899" y="3545001"/>
            <a:ext cx="1974033" cy="1646027"/>
          </a:xfrm>
          <a:prstGeom prst="rect">
            <a:avLst/>
          </a:prstGeom>
        </p:spPr>
      </p:pic>
      <p:sp>
        <p:nvSpPr>
          <p:cNvPr id="19" name="TextBox 18">
            <a:extLst>
              <a:ext uri="{FF2B5EF4-FFF2-40B4-BE49-F238E27FC236}">
                <a16:creationId xmlns="" xmlns:a16="http://schemas.microsoft.com/office/drawing/2014/main" id="{92234544-B75D-8B48-AAE4-6AA3A4D98A67}"/>
              </a:ext>
            </a:extLst>
          </p:cNvPr>
          <p:cNvSpPr txBox="1"/>
          <p:nvPr/>
        </p:nvSpPr>
        <p:spPr>
          <a:xfrm>
            <a:off x="357351" y="441909"/>
            <a:ext cx="4271297" cy="646331"/>
          </a:xfrm>
          <a:prstGeom prst="rect">
            <a:avLst/>
          </a:prstGeom>
          <a:noFill/>
        </p:spPr>
        <p:txBody>
          <a:bodyPr wrap="none" rtlCol="0">
            <a:spAutoFit/>
          </a:bodyPr>
          <a:lstStyle/>
          <a:p>
            <a:r>
              <a:rPr lang="en-US" sz="3600" dirty="0"/>
              <a:t>Benefit/Regret Matrix</a:t>
            </a:r>
          </a:p>
        </p:txBody>
      </p:sp>
    </p:spTree>
    <p:extLst>
      <p:ext uri="{BB962C8B-B14F-4D97-AF65-F5344CB8AC3E}">
        <p14:creationId xmlns:p14="http://schemas.microsoft.com/office/powerpoint/2010/main" val="189526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43A92D-71F0-6149-905F-E42608C6C830}"/>
              </a:ext>
            </a:extLst>
          </p:cNvPr>
          <p:cNvSpPr>
            <a:spLocks noGrp="1"/>
          </p:cNvSpPr>
          <p:nvPr>
            <p:ph type="title"/>
          </p:nvPr>
        </p:nvSpPr>
        <p:spPr/>
        <p:txBody>
          <a:bodyPr/>
          <a:lstStyle/>
          <a:p>
            <a:r>
              <a:rPr lang="en-US" dirty="0"/>
              <a:t>Determining Acceptable Risk</a:t>
            </a:r>
          </a:p>
        </p:txBody>
      </p:sp>
      <p:sp>
        <p:nvSpPr>
          <p:cNvPr id="3" name="Content Placeholder 2">
            <a:extLst>
              <a:ext uri="{FF2B5EF4-FFF2-40B4-BE49-F238E27FC236}">
                <a16:creationId xmlns="" xmlns:a16="http://schemas.microsoft.com/office/drawing/2014/main" id="{3DA935D7-129E-DA4B-BA80-365A7CCC6A7A}"/>
              </a:ext>
            </a:extLst>
          </p:cNvPr>
          <p:cNvSpPr>
            <a:spLocks noGrp="1"/>
          </p:cNvSpPr>
          <p:nvPr>
            <p:ph idx="1"/>
          </p:nvPr>
        </p:nvSpPr>
        <p:spPr>
          <a:xfrm>
            <a:off x="838200" y="2353844"/>
            <a:ext cx="10515600" cy="4327371"/>
          </a:xfrm>
        </p:spPr>
        <p:txBody>
          <a:bodyPr>
            <a:normAutofit/>
          </a:bodyPr>
          <a:lstStyle/>
          <a:p>
            <a:pPr marL="0" indent="0" fontAlgn="base">
              <a:buNone/>
            </a:pPr>
            <a:r>
              <a:rPr lang="en-US" i="1" dirty="0">
                <a:solidFill>
                  <a:srgbClr val="000000"/>
                </a:solidFill>
                <a:highlight>
                  <a:srgbClr val="FFFF00"/>
                </a:highlight>
              </a:rPr>
              <a:t>Is the project aligned with our values?</a:t>
            </a:r>
          </a:p>
          <a:p>
            <a:pPr lvl="1" fontAlgn="base"/>
            <a:endParaRPr lang="en-US" dirty="0">
              <a:solidFill>
                <a:srgbClr val="000000"/>
              </a:solidFill>
            </a:endParaRPr>
          </a:p>
          <a:p>
            <a:pPr lvl="1" fontAlgn="base"/>
            <a:endParaRPr lang="en-US" dirty="0">
              <a:solidFill>
                <a:srgbClr val="000000"/>
              </a:solidFill>
            </a:endParaRPr>
          </a:p>
          <a:p>
            <a:pPr lvl="1" fontAlgn="base"/>
            <a:endParaRPr lang="en-US" dirty="0">
              <a:solidFill>
                <a:srgbClr val="000000"/>
              </a:solidFill>
            </a:endParaRPr>
          </a:p>
          <a:p>
            <a:pPr fontAlgn="base"/>
            <a:r>
              <a:rPr lang="en-US" sz="2400" b="0" i="0" u="none" strike="noStrike" dirty="0">
                <a:solidFill>
                  <a:srgbClr val="000000"/>
                </a:solidFill>
                <a:effectLst/>
              </a:rPr>
              <a:t>Benefit</a:t>
            </a:r>
          </a:p>
          <a:p>
            <a:pPr lvl="1" fontAlgn="base"/>
            <a:r>
              <a:rPr lang="en-US" dirty="0">
                <a:solidFill>
                  <a:srgbClr val="000000"/>
                </a:solidFill>
              </a:rPr>
              <a:t>How does the project contribute to our strategy?</a:t>
            </a:r>
          </a:p>
          <a:p>
            <a:pPr lvl="1" fontAlgn="base"/>
            <a:r>
              <a:rPr lang="en-US" dirty="0">
                <a:solidFill>
                  <a:srgbClr val="000000"/>
                </a:solidFill>
              </a:rPr>
              <a:t>What is the project’s expected financial return? </a:t>
            </a:r>
          </a:p>
          <a:p>
            <a:pPr fontAlgn="base"/>
            <a:r>
              <a:rPr lang="en-US" sz="2400" b="0" i="0" u="none" strike="noStrike" dirty="0">
                <a:solidFill>
                  <a:srgbClr val="000000"/>
                </a:solidFill>
                <a:effectLst/>
              </a:rPr>
              <a:t>Regret</a:t>
            </a:r>
          </a:p>
          <a:p>
            <a:pPr lvl="1" fontAlgn="base"/>
            <a:r>
              <a:rPr lang="en-US" dirty="0">
                <a:solidFill>
                  <a:srgbClr val="000000"/>
                </a:solidFill>
              </a:rPr>
              <a:t>What is the likelihood of a ‘negative’ outcome?</a:t>
            </a:r>
          </a:p>
          <a:p>
            <a:pPr lvl="1" fontAlgn="base"/>
            <a:r>
              <a:rPr lang="en-US" dirty="0">
                <a:solidFill>
                  <a:srgbClr val="000000"/>
                </a:solidFill>
              </a:rPr>
              <a:t>What is the impact of a ‘negative’ outcome?</a:t>
            </a:r>
            <a:endParaRPr lang="en-US" dirty="0"/>
          </a:p>
        </p:txBody>
      </p:sp>
      <p:grpSp>
        <p:nvGrpSpPr>
          <p:cNvPr id="4" name="Group 3">
            <a:extLst>
              <a:ext uri="{FF2B5EF4-FFF2-40B4-BE49-F238E27FC236}">
                <a16:creationId xmlns="" xmlns:a16="http://schemas.microsoft.com/office/drawing/2014/main" id="{C9FB340C-9E1E-DF48-884C-09E932665514}"/>
              </a:ext>
            </a:extLst>
          </p:cNvPr>
          <p:cNvGrpSpPr/>
          <p:nvPr/>
        </p:nvGrpSpPr>
        <p:grpSpPr>
          <a:xfrm>
            <a:off x="8166538" y="293212"/>
            <a:ext cx="3731172" cy="3064826"/>
            <a:chOff x="1333722" y="1534510"/>
            <a:chExt cx="4616498" cy="4403005"/>
          </a:xfrm>
        </p:grpSpPr>
        <p:sp>
          <p:nvSpPr>
            <p:cNvPr id="5" name="Rectangle 4">
              <a:extLst>
                <a:ext uri="{FF2B5EF4-FFF2-40B4-BE49-F238E27FC236}">
                  <a16:creationId xmlns="" xmlns:a16="http://schemas.microsoft.com/office/drawing/2014/main" id="{50A8B02C-48E4-804B-A40C-3E7ECF2C668F}"/>
                </a:ext>
              </a:extLst>
            </p:cNvPr>
            <p:cNvSpPr/>
            <p:nvPr/>
          </p:nvSpPr>
          <p:spPr>
            <a:xfrm>
              <a:off x="2241989" y="1534510"/>
              <a:ext cx="3708231" cy="3535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 name="Straight Connector 5">
              <a:extLst>
                <a:ext uri="{FF2B5EF4-FFF2-40B4-BE49-F238E27FC236}">
                  <a16:creationId xmlns="" xmlns:a16="http://schemas.microsoft.com/office/drawing/2014/main" id="{F949338D-5907-D642-9ED6-FC1E434BFBCE}"/>
                </a:ext>
              </a:extLst>
            </p:cNvPr>
            <p:cNvCxnSpPr>
              <a:stCxn id="5" idx="0"/>
              <a:endCxn id="5" idx="2"/>
            </p:cNvCxnSpPr>
            <p:nvPr/>
          </p:nvCxnSpPr>
          <p:spPr>
            <a:xfrm>
              <a:off x="4096105" y="1534510"/>
              <a:ext cx="0" cy="353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9AA9E98C-8F4D-8846-8D48-7F51290BE203}"/>
                </a:ext>
              </a:extLst>
            </p:cNvPr>
            <p:cNvCxnSpPr>
              <a:stCxn id="5" idx="1"/>
              <a:endCxn id="5" idx="3"/>
            </p:cNvCxnSpPr>
            <p:nvPr/>
          </p:nvCxnSpPr>
          <p:spPr>
            <a:xfrm>
              <a:off x="2241989" y="3302371"/>
              <a:ext cx="370823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22FE2141-9FF7-9945-8C83-4DF4D0B2BB58}"/>
                </a:ext>
              </a:extLst>
            </p:cNvPr>
            <p:cNvSpPr txBox="1"/>
            <p:nvPr/>
          </p:nvSpPr>
          <p:spPr>
            <a:xfrm rot="16200000">
              <a:off x="960057" y="3278110"/>
              <a:ext cx="1166362" cy="419032"/>
            </a:xfrm>
            <a:prstGeom prst="rect">
              <a:avLst/>
            </a:prstGeom>
            <a:noFill/>
          </p:spPr>
          <p:txBody>
            <a:bodyPr wrap="none" rtlCol="0">
              <a:spAutoFit/>
            </a:bodyPr>
            <a:lstStyle/>
            <a:p>
              <a:r>
                <a:rPr lang="en-US" sz="2400" b="1" dirty="0"/>
                <a:t>Benefit</a:t>
              </a:r>
            </a:p>
          </p:txBody>
        </p:sp>
        <p:sp>
          <p:nvSpPr>
            <p:cNvPr id="9" name="TextBox 8">
              <a:extLst>
                <a:ext uri="{FF2B5EF4-FFF2-40B4-BE49-F238E27FC236}">
                  <a16:creationId xmlns="" xmlns:a16="http://schemas.microsoft.com/office/drawing/2014/main" id="{46F99809-7BD6-7A45-A94B-67D94DC4EF1E}"/>
                </a:ext>
              </a:extLst>
            </p:cNvPr>
            <p:cNvSpPr txBox="1"/>
            <p:nvPr/>
          </p:nvSpPr>
          <p:spPr>
            <a:xfrm>
              <a:off x="4602005" y="5042558"/>
              <a:ext cx="694311" cy="484162"/>
            </a:xfrm>
            <a:prstGeom prst="rect">
              <a:avLst/>
            </a:prstGeom>
            <a:noFill/>
          </p:spPr>
          <p:txBody>
            <a:bodyPr wrap="none" rtlCol="0">
              <a:spAutoFit/>
            </a:bodyPr>
            <a:lstStyle/>
            <a:p>
              <a:r>
                <a:rPr lang="en-US" sz="2400" b="1" dirty="0"/>
                <a:t>High</a:t>
              </a:r>
            </a:p>
          </p:txBody>
        </p:sp>
        <p:sp>
          <p:nvSpPr>
            <p:cNvPr id="10" name="TextBox 9">
              <a:extLst>
                <a:ext uri="{FF2B5EF4-FFF2-40B4-BE49-F238E27FC236}">
                  <a16:creationId xmlns="" xmlns:a16="http://schemas.microsoft.com/office/drawing/2014/main" id="{27C3CDC3-5AB6-5946-9419-4CA5794AE841}"/>
                </a:ext>
              </a:extLst>
            </p:cNvPr>
            <p:cNvSpPr txBox="1"/>
            <p:nvPr/>
          </p:nvSpPr>
          <p:spPr>
            <a:xfrm rot="16200000">
              <a:off x="1560682" y="2143086"/>
              <a:ext cx="802231" cy="419032"/>
            </a:xfrm>
            <a:prstGeom prst="rect">
              <a:avLst/>
            </a:prstGeom>
            <a:noFill/>
          </p:spPr>
          <p:txBody>
            <a:bodyPr wrap="none" rtlCol="0">
              <a:spAutoFit/>
            </a:bodyPr>
            <a:lstStyle/>
            <a:p>
              <a:r>
                <a:rPr lang="en-US" sz="2400" b="1" dirty="0"/>
                <a:t>High</a:t>
              </a:r>
            </a:p>
          </p:txBody>
        </p:sp>
        <p:sp>
          <p:nvSpPr>
            <p:cNvPr id="11" name="TextBox 10">
              <a:extLst>
                <a:ext uri="{FF2B5EF4-FFF2-40B4-BE49-F238E27FC236}">
                  <a16:creationId xmlns="" xmlns:a16="http://schemas.microsoft.com/office/drawing/2014/main" id="{652982C9-8FB9-1A47-9731-C8F4ADD73084}"/>
                </a:ext>
              </a:extLst>
            </p:cNvPr>
            <p:cNvSpPr txBox="1"/>
            <p:nvPr/>
          </p:nvSpPr>
          <p:spPr>
            <a:xfrm>
              <a:off x="2687647" y="5040495"/>
              <a:ext cx="642863" cy="484162"/>
            </a:xfrm>
            <a:prstGeom prst="rect">
              <a:avLst/>
            </a:prstGeom>
            <a:noFill/>
          </p:spPr>
          <p:txBody>
            <a:bodyPr wrap="none" rtlCol="0">
              <a:spAutoFit/>
            </a:bodyPr>
            <a:lstStyle/>
            <a:p>
              <a:r>
                <a:rPr lang="en-US" sz="2400" b="1" dirty="0"/>
                <a:t>Low</a:t>
              </a:r>
            </a:p>
          </p:txBody>
        </p:sp>
        <p:sp>
          <p:nvSpPr>
            <p:cNvPr id="12" name="TextBox 11">
              <a:extLst>
                <a:ext uri="{FF2B5EF4-FFF2-40B4-BE49-F238E27FC236}">
                  <a16:creationId xmlns="" xmlns:a16="http://schemas.microsoft.com/office/drawing/2014/main" id="{499A9262-7B3B-7447-B8AC-CB7385FE5E02}"/>
                </a:ext>
              </a:extLst>
            </p:cNvPr>
            <p:cNvSpPr txBox="1"/>
            <p:nvPr/>
          </p:nvSpPr>
          <p:spPr>
            <a:xfrm rot="16200000">
              <a:off x="1615499" y="4012595"/>
              <a:ext cx="742786" cy="419031"/>
            </a:xfrm>
            <a:prstGeom prst="rect">
              <a:avLst/>
            </a:prstGeom>
            <a:noFill/>
          </p:spPr>
          <p:txBody>
            <a:bodyPr wrap="none" rtlCol="0">
              <a:spAutoFit/>
            </a:bodyPr>
            <a:lstStyle/>
            <a:p>
              <a:r>
                <a:rPr lang="en-US" sz="2400" b="1" dirty="0"/>
                <a:t>Low</a:t>
              </a:r>
            </a:p>
          </p:txBody>
        </p:sp>
        <p:sp>
          <p:nvSpPr>
            <p:cNvPr id="13" name="TextBox 12">
              <a:extLst>
                <a:ext uri="{FF2B5EF4-FFF2-40B4-BE49-F238E27FC236}">
                  <a16:creationId xmlns="" xmlns:a16="http://schemas.microsoft.com/office/drawing/2014/main" id="{12F71494-74E2-3044-A652-83E002B006CC}"/>
                </a:ext>
              </a:extLst>
            </p:cNvPr>
            <p:cNvSpPr txBox="1"/>
            <p:nvPr/>
          </p:nvSpPr>
          <p:spPr>
            <a:xfrm>
              <a:off x="3716277" y="5535296"/>
              <a:ext cx="759655" cy="402219"/>
            </a:xfrm>
            <a:prstGeom prst="rect">
              <a:avLst/>
            </a:prstGeom>
            <a:noFill/>
          </p:spPr>
          <p:txBody>
            <a:bodyPr wrap="none" rtlCol="0">
              <a:spAutoFit/>
            </a:bodyPr>
            <a:lstStyle/>
            <a:p>
              <a:pPr algn="ctr"/>
              <a:r>
                <a:rPr lang="en-US" sz="2400" b="1" dirty="0"/>
                <a:t>Regret</a:t>
              </a:r>
            </a:p>
          </p:txBody>
        </p:sp>
      </p:grpSp>
      <p:pic>
        <p:nvPicPr>
          <p:cNvPr id="14" name="Picture 13">
            <a:extLst>
              <a:ext uri="{FF2B5EF4-FFF2-40B4-BE49-F238E27FC236}">
                <a16:creationId xmlns="" xmlns:a16="http://schemas.microsoft.com/office/drawing/2014/main" id="{240CB196-3264-5645-9801-2A63E517EADF}"/>
              </a:ext>
            </a:extLst>
          </p:cNvPr>
          <p:cNvPicPr>
            <a:picLocks noChangeAspect="1"/>
          </p:cNvPicPr>
          <p:nvPr/>
        </p:nvPicPr>
        <p:blipFill>
          <a:blip r:embed="rId2"/>
          <a:stretch>
            <a:fillRect/>
          </a:stretch>
        </p:blipFill>
        <p:spPr>
          <a:xfrm>
            <a:off x="9101682" y="408910"/>
            <a:ext cx="1058601" cy="1031269"/>
          </a:xfrm>
          <a:prstGeom prst="rect">
            <a:avLst/>
          </a:prstGeom>
        </p:spPr>
      </p:pic>
      <p:pic>
        <p:nvPicPr>
          <p:cNvPr id="15" name="Picture 14">
            <a:extLst>
              <a:ext uri="{FF2B5EF4-FFF2-40B4-BE49-F238E27FC236}">
                <a16:creationId xmlns="" xmlns:a16="http://schemas.microsoft.com/office/drawing/2014/main" id="{40392744-CC37-2C41-9829-134467FCCF12}"/>
              </a:ext>
            </a:extLst>
          </p:cNvPr>
          <p:cNvPicPr>
            <a:picLocks noChangeAspect="1"/>
          </p:cNvPicPr>
          <p:nvPr/>
        </p:nvPicPr>
        <p:blipFill>
          <a:blip r:embed="rId3"/>
          <a:stretch>
            <a:fillRect/>
          </a:stretch>
        </p:blipFill>
        <p:spPr>
          <a:xfrm>
            <a:off x="10574303" y="1684447"/>
            <a:ext cx="1087989" cy="1043086"/>
          </a:xfrm>
          <a:prstGeom prst="rect">
            <a:avLst/>
          </a:prstGeom>
        </p:spPr>
      </p:pic>
      <p:pic>
        <p:nvPicPr>
          <p:cNvPr id="16" name="Picture 15">
            <a:extLst>
              <a:ext uri="{FF2B5EF4-FFF2-40B4-BE49-F238E27FC236}">
                <a16:creationId xmlns="" xmlns:a16="http://schemas.microsoft.com/office/drawing/2014/main" id="{C84C7746-DC0A-0F42-951E-7FAEBA30F3FE}"/>
              </a:ext>
            </a:extLst>
          </p:cNvPr>
          <p:cNvPicPr>
            <a:picLocks noChangeAspect="1"/>
          </p:cNvPicPr>
          <p:nvPr/>
        </p:nvPicPr>
        <p:blipFill>
          <a:blip r:embed="rId4"/>
          <a:stretch>
            <a:fillRect/>
          </a:stretch>
        </p:blipFill>
        <p:spPr>
          <a:xfrm>
            <a:off x="10530205" y="399433"/>
            <a:ext cx="1176186" cy="1072746"/>
          </a:xfrm>
          <a:prstGeom prst="rect">
            <a:avLst/>
          </a:prstGeom>
        </p:spPr>
      </p:pic>
      <p:pic>
        <p:nvPicPr>
          <p:cNvPr id="17" name="Picture 16">
            <a:extLst>
              <a:ext uri="{FF2B5EF4-FFF2-40B4-BE49-F238E27FC236}">
                <a16:creationId xmlns="" xmlns:a16="http://schemas.microsoft.com/office/drawing/2014/main" id="{3ED82BEF-4DB3-C64A-9042-77BEEFB0CADE}"/>
              </a:ext>
            </a:extLst>
          </p:cNvPr>
          <p:cNvPicPr>
            <a:picLocks noChangeAspect="1"/>
          </p:cNvPicPr>
          <p:nvPr/>
        </p:nvPicPr>
        <p:blipFill>
          <a:blip r:embed="rId5"/>
          <a:stretch>
            <a:fillRect/>
          </a:stretch>
        </p:blipFill>
        <p:spPr>
          <a:xfrm>
            <a:off x="9010249" y="1630623"/>
            <a:ext cx="1279293" cy="1066725"/>
          </a:xfrm>
          <a:prstGeom prst="rect">
            <a:avLst/>
          </a:prstGeom>
        </p:spPr>
      </p:pic>
      <p:sp>
        <p:nvSpPr>
          <p:cNvPr id="18" name="TextBox 17">
            <a:extLst>
              <a:ext uri="{FF2B5EF4-FFF2-40B4-BE49-F238E27FC236}">
                <a16:creationId xmlns="" xmlns:a16="http://schemas.microsoft.com/office/drawing/2014/main" id="{DAE5A225-6D6F-654D-9D7C-BC8035D9A4B6}"/>
              </a:ext>
            </a:extLst>
          </p:cNvPr>
          <p:cNvSpPr txBox="1"/>
          <p:nvPr/>
        </p:nvSpPr>
        <p:spPr>
          <a:xfrm>
            <a:off x="8396605" y="4866239"/>
            <a:ext cx="2133600" cy="923330"/>
          </a:xfrm>
          <a:prstGeom prst="rect">
            <a:avLst/>
          </a:prstGeom>
          <a:noFill/>
        </p:spPr>
        <p:txBody>
          <a:bodyPr wrap="square" rtlCol="0">
            <a:spAutoFit/>
          </a:bodyPr>
          <a:lstStyle/>
          <a:p>
            <a:r>
              <a:rPr lang="en-US" i="1" dirty="0"/>
              <a:t>Use both qualitative and quantitative assessments. </a:t>
            </a:r>
          </a:p>
        </p:txBody>
      </p:sp>
      <p:sp>
        <p:nvSpPr>
          <p:cNvPr id="19" name="Right Brace 18">
            <a:extLst>
              <a:ext uri="{FF2B5EF4-FFF2-40B4-BE49-F238E27FC236}">
                <a16:creationId xmlns="" xmlns:a16="http://schemas.microsoft.com/office/drawing/2014/main" id="{B9F605CA-A2DE-864F-8F3F-EFDDE4B1445C}"/>
              </a:ext>
            </a:extLst>
          </p:cNvPr>
          <p:cNvSpPr/>
          <p:nvPr/>
        </p:nvSpPr>
        <p:spPr>
          <a:xfrm>
            <a:off x="7758309" y="4145280"/>
            <a:ext cx="424618" cy="236524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34897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84E363-6FFB-BB47-833D-95BE4A39BECB}"/>
              </a:ext>
            </a:extLst>
          </p:cNvPr>
          <p:cNvSpPr>
            <a:spLocks noGrp="1"/>
          </p:cNvSpPr>
          <p:nvPr>
            <p:ph type="title"/>
          </p:nvPr>
        </p:nvSpPr>
        <p:spPr>
          <a:xfrm>
            <a:off x="322742" y="5474208"/>
            <a:ext cx="10351998" cy="1182208"/>
          </a:xfrm>
        </p:spPr>
        <p:txBody>
          <a:bodyPr>
            <a:normAutofit/>
          </a:bodyPr>
          <a:lstStyle/>
          <a:p>
            <a:r>
              <a:rPr lang="en-US" sz="4400" i="1" dirty="0"/>
              <a:t>“Test fast, fail fast, adjust fast.”  – </a:t>
            </a:r>
            <a:r>
              <a:rPr lang="en-US" sz="3600" i="1" dirty="0"/>
              <a:t>Tom Peters</a:t>
            </a:r>
            <a:endParaRPr lang="en-US" sz="4400" i="1" dirty="0"/>
          </a:p>
        </p:txBody>
      </p:sp>
      <p:grpSp>
        <p:nvGrpSpPr>
          <p:cNvPr id="4" name="Group 3">
            <a:extLst>
              <a:ext uri="{FF2B5EF4-FFF2-40B4-BE49-F238E27FC236}">
                <a16:creationId xmlns="" xmlns:a16="http://schemas.microsoft.com/office/drawing/2014/main" id="{5099D425-CDF3-4949-B10D-6EA946D99D2D}"/>
              </a:ext>
            </a:extLst>
          </p:cNvPr>
          <p:cNvGrpSpPr/>
          <p:nvPr/>
        </p:nvGrpSpPr>
        <p:grpSpPr>
          <a:xfrm>
            <a:off x="6557194" y="768700"/>
            <a:ext cx="3731172" cy="3064826"/>
            <a:chOff x="1333722" y="1534510"/>
            <a:chExt cx="4616498" cy="4403005"/>
          </a:xfrm>
        </p:grpSpPr>
        <p:sp>
          <p:nvSpPr>
            <p:cNvPr id="5" name="Rectangle 4">
              <a:extLst>
                <a:ext uri="{FF2B5EF4-FFF2-40B4-BE49-F238E27FC236}">
                  <a16:creationId xmlns="" xmlns:a16="http://schemas.microsoft.com/office/drawing/2014/main" id="{C562AFF9-C843-3C4C-A9C0-920BA9E72194}"/>
                </a:ext>
              </a:extLst>
            </p:cNvPr>
            <p:cNvSpPr/>
            <p:nvPr/>
          </p:nvSpPr>
          <p:spPr>
            <a:xfrm>
              <a:off x="2241989" y="1534510"/>
              <a:ext cx="3708231" cy="3535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 name="Straight Connector 5">
              <a:extLst>
                <a:ext uri="{FF2B5EF4-FFF2-40B4-BE49-F238E27FC236}">
                  <a16:creationId xmlns="" xmlns:a16="http://schemas.microsoft.com/office/drawing/2014/main" id="{1CDFBE46-C9D4-D847-B98A-5D1F121D042B}"/>
                </a:ext>
              </a:extLst>
            </p:cNvPr>
            <p:cNvCxnSpPr>
              <a:stCxn id="5" idx="0"/>
              <a:endCxn id="5" idx="2"/>
            </p:cNvCxnSpPr>
            <p:nvPr/>
          </p:nvCxnSpPr>
          <p:spPr>
            <a:xfrm>
              <a:off x="4096105" y="1534510"/>
              <a:ext cx="0" cy="353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D8C558D-E0F6-9943-8FD5-762E91780665}"/>
                </a:ext>
              </a:extLst>
            </p:cNvPr>
            <p:cNvCxnSpPr>
              <a:stCxn id="5" idx="1"/>
              <a:endCxn id="5" idx="3"/>
            </p:cNvCxnSpPr>
            <p:nvPr/>
          </p:nvCxnSpPr>
          <p:spPr>
            <a:xfrm>
              <a:off x="2241989" y="3302371"/>
              <a:ext cx="370823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F53DC6E7-D255-2442-9CF3-B8CB4BB5ED7E}"/>
                </a:ext>
              </a:extLst>
            </p:cNvPr>
            <p:cNvSpPr txBox="1"/>
            <p:nvPr/>
          </p:nvSpPr>
          <p:spPr>
            <a:xfrm rot="16200000">
              <a:off x="960057" y="3278110"/>
              <a:ext cx="1166362" cy="419032"/>
            </a:xfrm>
            <a:prstGeom prst="rect">
              <a:avLst/>
            </a:prstGeom>
            <a:noFill/>
          </p:spPr>
          <p:txBody>
            <a:bodyPr wrap="none" rtlCol="0">
              <a:spAutoFit/>
            </a:bodyPr>
            <a:lstStyle/>
            <a:p>
              <a:r>
                <a:rPr lang="en-US" sz="2400" b="1" dirty="0"/>
                <a:t>Benefit</a:t>
              </a:r>
            </a:p>
          </p:txBody>
        </p:sp>
        <p:sp>
          <p:nvSpPr>
            <p:cNvPr id="9" name="TextBox 8">
              <a:extLst>
                <a:ext uri="{FF2B5EF4-FFF2-40B4-BE49-F238E27FC236}">
                  <a16:creationId xmlns="" xmlns:a16="http://schemas.microsoft.com/office/drawing/2014/main" id="{8F22E9DB-ADB9-244D-961C-741C780D51BD}"/>
                </a:ext>
              </a:extLst>
            </p:cNvPr>
            <p:cNvSpPr txBox="1"/>
            <p:nvPr/>
          </p:nvSpPr>
          <p:spPr>
            <a:xfrm>
              <a:off x="4602005" y="5042558"/>
              <a:ext cx="694311" cy="484162"/>
            </a:xfrm>
            <a:prstGeom prst="rect">
              <a:avLst/>
            </a:prstGeom>
            <a:noFill/>
          </p:spPr>
          <p:txBody>
            <a:bodyPr wrap="none" rtlCol="0">
              <a:spAutoFit/>
            </a:bodyPr>
            <a:lstStyle/>
            <a:p>
              <a:r>
                <a:rPr lang="en-US" sz="2400" b="1" dirty="0"/>
                <a:t>High</a:t>
              </a:r>
            </a:p>
          </p:txBody>
        </p:sp>
        <p:sp>
          <p:nvSpPr>
            <p:cNvPr id="10" name="TextBox 9">
              <a:extLst>
                <a:ext uri="{FF2B5EF4-FFF2-40B4-BE49-F238E27FC236}">
                  <a16:creationId xmlns="" xmlns:a16="http://schemas.microsoft.com/office/drawing/2014/main" id="{F02D955C-2563-9A4B-8B7D-E57744CAEBEF}"/>
                </a:ext>
              </a:extLst>
            </p:cNvPr>
            <p:cNvSpPr txBox="1"/>
            <p:nvPr/>
          </p:nvSpPr>
          <p:spPr>
            <a:xfrm rot="16200000">
              <a:off x="1560682" y="2143086"/>
              <a:ext cx="802231" cy="419032"/>
            </a:xfrm>
            <a:prstGeom prst="rect">
              <a:avLst/>
            </a:prstGeom>
            <a:noFill/>
          </p:spPr>
          <p:txBody>
            <a:bodyPr wrap="none" rtlCol="0">
              <a:spAutoFit/>
            </a:bodyPr>
            <a:lstStyle/>
            <a:p>
              <a:r>
                <a:rPr lang="en-US" sz="2400" b="1" dirty="0"/>
                <a:t>High</a:t>
              </a:r>
            </a:p>
          </p:txBody>
        </p:sp>
        <p:sp>
          <p:nvSpPr>
            <p:cNvPr id="11" name="TextBox 10">
              <a:extLst>
                <a:ext uri="{FF2B5EF4-FFF2-40B4-BE49-F238E27FC236}">
                  <a16:creationId xmlns="" xmlns:a16="http://schemas.microsoft.com/office/drawing/2014/main" id="{03896D55-B386-454C-8DBC-477B57F383C7}"/>
                </a:ext>
              </a:extLst>
            </p:cNvPr>
            <p:cNvSpPr txBox="1"/>
            <p:nvPr/>
          </p:nvSpPr>
          <p:spPr>
            <a:xfrm>
              <a:off x="2687647" y="5040495"/>
              <a:ext cx="642863" cy="484162"/>
            </a:xfrm>
            <a:prstGeom prst="rect">
              <a:avLst/>
            </a:prstGeom>
            <a:noFill/>
          </p:spPr>
          <p:txBody>
            <a:bodyPr wrap="none" rtlCol="0">
              <a:spAutoFit/>
            </a:bodyPr>
            <a:lstStyle/>
            <a:p>
              <a:r>
                <a:rPr lang="en-US" sz="2400" b="1" dirty="0"/>
                <a:t>Low</a:t>
              </a:r>
            </a:p>
          </p:txBody>
        </p:sp>
        <p:sp>
          <p:nvSpPr>
            <p:cNvPr id="12" name="TextBox 11">
              <a:extLst>
                <a:ext uri="{FF2B5EF4-FFF2-40B4-BE49-F238E27FC236}">
                  <a16:creationId xmlns="" xmlns:a16="http://schemas.microsoft.com/office/drawing/2014/main" id="{8D4882F7-A3DE-ED47-9CFF-76EC9FE7D7AF}"/>
                </a:ext>
              </a:extLst>
            </p:cNvPr>
            <p:cNvSpPr txBox="1"/>
            <p:nvPr/>
          </p:nvSpPr>
          <p:spPr>
            <a:xfrm rot="16200000">
              <a:off x="1615499" y="4012595"/>
              <a:ext cx="742786" cy="419031"/>
            </a:xfrm>
            <a:prstGeom prst="rect">
              <a:avLst/>
            </a:prstGeom>
            <a:noFill/>
          </p:spPr>
          <p:txBody>
            <a:bodyPr wrap="none" rtlCol="0">
              <a:spAutoFit/>
            </a:bodyPr>
            <a:lstStyle/>
            <a:p>
              <a:r>
                <a:rPr lang="en-US" sz="2400" b="1" dirty="0"/>
                <a:t>Low</a:t>
              </a:r>
            </a:p>
          </p:txBody>
        </p:sp>
        <p:sp>
          <p:nvSpPr>
            <p:cNvPr id="13" name="TextBox 12">
              <a:extLst>
                <a:ext uri="{FF2B5EF4-FFF2-40B4-BE49-F238E27FC236}">
                  <a16:creationId xmlns="" xmlns:a16="http://schemas.microsoft.com/office/drawing/2014/main" id="{50339DDA-067E-DE45-B48C-6EDE7339ACC0}"/>
                </a:ext>
              </a:extLst>
            </p:cNvPr>
            <p:cNvSpPr txBox="1"/>
            <p:nvPr/>
          </p:nvSpPr>
          <p:spPr>
            <a:xfrm>
              <a:off x="3716277" y="5535296"/>
              <a:ext cx="759655" cy="402219"/>
            </a:xfrm>
            <a:prstGeom prst="rect">
              <a:avLst/>
            </a:prstGeom>
            <a:noFill/>
          </p:spPr>
          <p:txBody>
            <a:bodyPr wrap="none" rtlCol="0">
              <a:spAutoFit/>
            </a:bodyPr>
            <a:lstStyle/>
            <a:p>
              <a:pPr algn="ctr"/>
              <a:r>
                <a:rPr lang="en-US" sz="2400" b="1" dirty="0"/>
                <a:t>Regret</a:t>
              </a:r>
            </a:p>
          </p:txBody>
        </p:sp>
      </p:grpSp>
      <p:pic>
        <p:nvPicPr>
          <p:cNvPr id="14" name="Picture 13">
            <a:extLst>
              <a:ext uri="{FF2B5EF4-FFF2-40B4-BE49-F238E27FC236}">
                <a16:creationId xmlns="" xmlns:a16="http://schemas.microsoft.com/office/drawing/2014/main" id="{D0D59458-2487-E742-BBFF-A0800C2D2D5A}"/>
              </a:ext>
            </a:extLst>
          </p:cNvPr>
          <p:cNvPicPr>
            <a:picLocks noChangeAspect="1"/>
          </p:cNvPicPr>
          <p:nvPr/>
        </p:nvPicPr>
        <p:blipFill>
          <a:blip r:embed="rId2">
            <a:lum bright="70000" contrast="-70000"/>
            <a:alphaModFix amt="50000"/>
          </a:blip>
          <a:stretch>
            <a:fillRect/>
          </a:stretch>
        </p:blipFill>
        <p:spPr>
          <a:xfrm>
            <a:off x="7492338" y="884398"/>
            <a:ext cx="1058601" cy="1031269"/>
          </a:xfrm>
          <a:prstGeom prst="rect">
            <a:avLst/>
          </a:prstGeom>
        </p:spPr>
      </p:pic>
      <p:pic>
        <p:nvPicPr>
          <p:cNvPr id="15" name="Picture 14">
            <a:extLst>
              <a:ext uri="{FF2B5EF4-FFF2-40B4-BE49-F238E27FC236}">
                <a16:creationId xmlns="" xmlns:a16="http://schemas.microsoft.com/office/drawing/2014/main" id="{81842D65-6A6F-4E43-A7EA-166C3ECA5286}"/>
              </a:ext>
            </a:extLst>
          </p:cNvPr>
          <p:cNvPicPr>
            <a:picLocks noChangeAspect="1"/>
          </p:cNvPicPr>
          <p:nvPr/>
        </p:nvPicPr>
        <p:blipFill>
          <a:blip r:embed="rId3">
            <a:lum bright="70000" contrast="-70000"/>
            <a:alphaModFix amt="50000"/>
          </a:blip>
          <a:stretch>
            <a:fillRect/>
          </a:stretch>
        </p:blipFill>
        <p:spPr>
          <a:xfrm>
            <a:off x="8964959" y="2159935"/>
            <a:ext cx="1087989" cy="1043086"/>
          </a:xfrm>
          <a:prstGeom prst="rect">
            <a:avLst/>
          </a:prstGeom>
        </p:spPr>
      </p:pic>
      <p:pic>
        <p:nvPicPr>
          <p:cNvPr id="16" name="Picture 15">
            <a:extLst>
              <a:ext uri="{FF2B5EF4-FFF2-40B4-BE49-F238E27FC236}">
                <a16:creationId xmlns="" xmlns:a16="http://schemas.microsoft.com/office/drawing/2014/main" id="{E6A32D50-5D2A-D34B-A2D6-2982BC1F639B}"/>
              </a:ext>
            </a:extLst>
          </p:cNvPr>
          <p:cNvPicPr>
            <a:picLocks noChangeAspect="1"/>
          </p:cNvPicPr>
          <p:nvPr/>
        </p:nvPicPr>
        <p:blipFill>
          <a:blip r:embed="rId4">
            <a:lum bright="70000" contrast="-70000"/>
            <a:alphaModFix amt="50000"/>
          </a:blip>
          <a:stretch>
            <a:fillRect/>
          </a:stretch>
        </p:blipFill>
        <p:spPr>
          <a:xfrm>
            <a:off x="8920861" y="874921"/>
            <a:ext cx="1176186" cy="1072746"/>
          </a:xfrm>
          <a:prstGeom prst="rect">
            <a:avLst/>
          </a:prstGeom>
        </p:spPr>
      </p:pic>
      <p:pic>
        <p:nvPicPr>
          <p:cNvPr id="17" name="Picture 16">
            <a:extLst>
              <a:ext uri="{FF2B5EF4-FFF2-40B4-BE49-F238E27FC236}">
                <a16:creationId xmlns="" xmlns:a16="http://schemas.microsoft.com/office/drawing/2014/main" id="{3903FBA9-C04C-AB49-8933-C904042F4998}"/>
              </a:ext>
            </a:extLst>
          </p:cNvPr>
          <p:cNvPicPr>
            <a:picLocks noChangeAspect="1"/>
          </p:cNvPicPr>
          <p:nvPr/>
        </p:nvPicPr>
        <p:blipFill>
          <a:blip r:embed="rId5"/>
          <a:stretch>
            <a:fillRect/>
          </a:stretch>
        </p:blipFill>
        <p:spPr>
          <a:xfrm>
            <a:off x="7400905" y="2106111"/>
            <a:ext cx="1279293" cy="1066725"/>
          </a:xfrm>
          <a:prstGeom prst="rect">
            <a:avLst/>
          </a:prstGeom>
        </p:spPr>
      </p:pic>
    </p:spTree>
    <p:extLst>
      <p:ext uri="{BB962C8B-B14F-4D97-AF65-F5344CB8AC3E}">
        <p14:creationId xmlns:p14="http://schemas.microsoft.com/office/powerpoint/2010/main" val="165536925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84E363-6FFB-BB47-833D-95BE4A39BECB}"/>
              </a:ext>
            </a:extLst>
          </p:cNvPr>
          <p:cNvSpPr>
            <a:spLocks noGrp="1"/>
          </p:cNvSpPr>
          <p:nvPr>
            <p:ph type="title"/>
          </p:nvPr>
        </p:nvSpPr>
        <p:spPr>
          <a:xfrm>
            <a:off x="347126" y="5486400"/>
            <a:ext cx="10351998" cy="1182208"/>
          </a:xfrm>
        </p:spPr>
        <p:txBody>
          <a:bodyPr>
            <a:normAutofit fontScale="90000"/>
          </a:bodyPr>
          <a:lstStyle/>
          <a:p>
            <a:r>
              <a:rPr lang="en-US" sz="4400" dirty="0"/>
              <a:t>“You can’t steal second base and keep your foot on first.”  </a:t>
            </a:r>
            <a:r>
              <a:rPr lang="en-US" sz="4400" i="1" dirty="0"/>
              <a:t>– </a:t>
            </a:r>
            <a:r>
              <a:rPr lang="en-US" sz="3600" i="1" dirty="0"/>
              <a:t>Frederick Wilcox</a:t>
            </a:r>
            <a:endParaRPr lang="en-US" sz="4400" dirty="0"/>
          </a:p>
        </p:txBody>
      </p:sp>
      <p:grpSp>
        <p:nvGrpSpPr>
          <p:cNvPr id="4" name="Group 3">
            <a:extLst>
              <a:ext uri="{FF2B5EF4-FFF2-40B4-BE49-F238E27FC236}">
                <a16:creationId xmlns="" xmlns:a16="http://schemas.microsoft.com/office/drawing/2014/main" id="{5099D425-CDF3-4949-B10D-6EA946D99D2D}"/>
              </a:ext>
            </a:extLst>
          </p:cNvPr>
          <p:cNvGrpSpPr/>
          <p:nvPr/>
        </p:nvGrpSpPr>
        <p:grpSpPr>
          <a:xfrm>
            <a:off x="6557194" y="768700"/>
            <a:ext cx="3731172" cy="3064826"/>
            <a:chOff x="1333722" y="1534510"/>
            <a:chExt cx="4616498" cy="4403005"/>
          </a:xfrm>
        </p:grpSpPr>
        <p:sp>
          <p:nvSpPr>
            <p:cNvPr id="5" name="Rectangle 4">
              <a:extLst>
                <a:ext uri="{FF2B5EF4-FFF2-40B4-BE49-F238E27FC236}">
                  <a16:creationId xmlns="" xmlns:a16="http://schemas.microsoft.com/office/drawing/2014/main" id="{C562AFF9-C843-3C4C-A9C0-920BA9E72194}"/>
                </a:ext>
              </a:extLst>
            </p:cNvPr>
            <p:cNvSpPr/>
            <p:nvPr/>
          </p:nvSpPr>
          <p:spPr>
            <a:xfrm>
              <a:off x="2241989" y="1534510"/>
              <a:ext cx="3708231" cy="3535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 name="Straight Connector 5">
              <a:extLst>
                <a:ext uri="{FF2B5EF4-FFF2-40B4-BE49-F238E27FC236}">
                  <a16:creationId xmlns="" xmlns:a16="http://schemas.microsoft.com/office/drawing/2014/main" id="{1CDFBE46-C9D4-D847-B98A-5D1F121D042B}"/>
                </a:ext>
              </a:extLst>
            </p:cNvPr>
            <p:cNvCxnSpPr>
              <a:stCxn id="5" idx="0"/>
              <a:endCxn id="5" idx="2"/>
            </p:cNvCxnSpPr>
            <p:nvPr/>
          </p:nvCxnSpPr>
          <p:spPr>
            <a:xfrm>
              <a:off x="4096105" y="1534510"/>
              <a:ext cx="0" cy="353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D8C558D-E0F6-9943-8FD5-762E91780665}"/>
                </a:ext>
              </a:extLst>
            </p:cNvPr>
            <p:cNvCxnSpPr>
              <a:stCxn id="5" idx="1"/>
              <a:endCxn id="5" idx="3"/>
            </p:cNvCxnSpPr>
            <p:nvPr/>
          </p:nvCxnSpPr>
          <p:spPr>
            <a:xfrm>
              <a:off x="2241989" y="3302371"/>
              <a:ext cx="370823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F53DC6E7-D255-2442-9CF3-B8CB4BB5ED7E}"/>
                </a:ext>
              </a:extLst>
            </p:cNvPr>
            <p:cNvSpPr txBox="1"/>
            <p:nvPr/>
          </p:nvSpPr>
          <p:spPr>
            <a:xfrm rot="16200000">
              <a:off x="960057" y="3278110"/>
              <a:ext cx="1166362" cy="419032"/>
            </a:xfrm>
            <a:prstGeom prst="rect">
              <a:avLst/>
            </a:prstGeom>
            <a:noFill/>
          </p:spPr>
          <p:txBody>
            <a:bodyPr wrap="none" rtlCol="0">
              <a:spAutoFit/>
            </a:bodyPr>
            <a:lstStyle/>
            <a:p>
              <a:r>
                <a:rPr lang="en-US" sz="2400" b="1" dirty="0"/>
                <a:t>Benefit</a:t>
              </a:r>
            </a:p>
          </p:txBody>
        </p:sp>
        <p:sp>
          <p:nvSpPr>
            <p:cNvPr id="9" name="TextBox 8">
              <a:extLst>
                <a:ext uri="{FF2B5EF4-FFF2-40B4-BE49-F238E27FC236}">
                  <a16:creationId xmlns="" xmlns:a16="http://schemas.microsoft.com/office/drawing/2014/main" id="{8F22E9DB-ADB9-244D-961C-741C780D51BD}"/>
                </a:ext>
              </a:extLst>
            </p:cNvPr>
            <p:cNvSpPr txBox="1"/>
            <p:nvPr/>
          </p:nvSpPr>
          <p:spPr>
            <a:xfrm>
              <a:off x="4602005" y="5042558"/>
              <a:ext cx="694311" cy="484162"/>
            </a:xfrm>
            <a:prstGeom prst="rect">
              <a:avLst/>
            </a:prstGeom>
            <a:noFill/>
          </p:spPr>
          <p:txBody>
            <a:bodyPr wrap="none" rtlCol="0">
              <a:spAutoFit/>
            </a:bodyPr>
            <a:lstStyle/>
            <a:p>
              <a:r>
                <a:rPr lang="en-US" sz="2400" b="1" dirty="0"/>
                <a:t>High</a:t>
              </a:r>
            </a:p>
          </p:txBody>
        </p:sp>
        <p:sp>
          <p:nvSpPr>
            <p:cNvPr id="10" name="TextBox 9">
              <a:extLst>
                <a:ext uri="{FF2B5EF4-FFF2-40B4-BE49-F238E27FC236}">
                  <a16:creationId xmlns="" xmlns:a16="http://schemas.microsoft.com/office/drawing/2014/main" id="{F02D955C-2563-9A4B-8B7D-E57744CAEBEF}"/>
                </a:ext>
              </a:extLst>
            </p:cNvPr>
            <p:cNvSpPr txBox="1"/>
            <p:nvPr/>
          </p:nvSpPr>
          <p:spPr>
            <a:xfrm rot="16200000">
              <a:off x="1560682" y="2143086"/>
              <a:ext cx="802231" cy="419032"/>
            </a:xfrm>
            <a:prstGeom prst="rect">
              <a:avLst/>
            </a:prstGeom>
            <a:noFill/>
          </p:spPr>
          <p:txBody>
            <a:bodyPr wrap="none" rtlCol="0">
              <a:spAutoFit/>
            </a:bodyPr>
            <a:lstStyle/>
            <a:p>
              <a:r>
                <a:rPr lang="en-US" sz="2400" b="1" dirty="0"/>
                <a:t>High</a:t>
              </a:r>
            </a:p>
          </p:txBody>
        </p:sp>
        <p:sp>
          <p:nvSpPr>
            <p:cNvPr id="11" name="TextBox 10">
              <a:extLst>
                <a:ext uri="{FF2B5EF4-FFF2-40B4-BE49-F238E27FC236}">
                  <a16:creationId xmlns="" xmlns:a16="http://schemas.microsoft.com/office/drawing/2014/main" id="{03896D55-B386-454C-8DBC-477B57F383C7}"/>
                </a:ext>
              </a:extLst>
            </p:cNvPr>
            <p:cNvSpPr txBox="1"/>
            <p:nvPr/>
          </p:nvSpPr>
          <p:spPr>
            <a:xfrm>
              <a:off x="2687647" y="5040495"/>
              <a:ext cx="642863" cy="484162"/>
            </a:xfrm>
            <a:prstGeom prst="rect">
              <a:avLst/>
            </a:prstGeom>
            <a:noFill/>
          </p:spPr>
          <p:txBody>
            <a:bodyPr wrap="none" rtlCol="0">
              <a:spAutoFit/>
            </a:bodyPr>
            <a:lstStyle/>
            <a:p>
              <a:r>
                <a:rPr lang="en-US" sz="2400" b="1" dirty="0"/>
                <a:t>Low</a:t>
              </a:r>
            </a:p>
          </p:txBody>
        </p:sp>
        <p:sp>
          <p:nvSpPr>
            <p:cNvPr id="12" name="TextBox 11">
              <a:extLst>
                <a:ext uri="{FF2B5EF4-FFF2-40B4-BE49-F238E27FC236}">
                  <a16:creationId xmlns="" xmlns:a16="http://schemas.microsoft.com/office/drawing/2014/main" id="{8D4882F7-A3DE-ED47-9CFF-76EC9FE7D7AF}"/>
                </a:ext>
              </a:extLst>
            </p:cNvPr>
            <p:cNvSpPr txBox="1"/>
            <p:nvPr/>
          </p:nvSpPr>
          <p:spPr>
            <a:xfrm rot="16200000">
              <a:off x="1615499" y="4012595"/>
              <a:ext cx="742786" cy="419031"/>
            </a:xfrm>
            <a:prstGeom prst="rect">
              <a:avLst/>
            </a:prstGeom>
            <a:noFill/>
          </p:spPr>
          <p:txBody>
            <a:bodyPr wrap="none" rtlCol="0">
              <a:spAutoFit/>
            </a:bodyPr>
            <a:lstStyle/>
            <a:p>
              <a:r>
                <a:rPr lang="en-US" sz="2400" b="1" dirty="0"/>
                <a:t>Low</a:t>
              </a:r>
            </a:p>
          </p:txBody>
        </p:sp>
        <p:sp>
          <p:nvSpPr>
            <p:cNvPr id="13" name="TextBox 12">
              <a:extLst>
                <a:ext uri="{FF2B5EF4-FFF2-40B4-BE49-F238E27FC236}">
                  <a16:creationId xmlns="" xmlns:a16="http://schemas.microsoft.com/office/drawing/2014/main" id="{50339DDA-067E-DE45-B48C-6EDE7339ACC0}"/>
                </a:ext>
              </a:extLst>
            </p:cNvPr>
            <p:cNvSpPr txBox="1"/>
            <p:nvPr/>
          </p:nvSpPr>
          <p:spPr>
            <a:xfrm>
              <a:off x="3716277" y="5535296"/>
              <a:ext cx="759655" cy="402219"/>
            </a:xfrm>
            <a:prstGeom prst="rect">
              <a:avLst/>
            </a:prstGeom>
            <a:noFill/>
          </p:spPr>
          <p:txBody>
            <a:bodyPr wrap="none" rtlCol="0">
              <a:spAutoFit/>
            </a:bodyPr>
            <a:lstStyle/>
            <a:p>
              <a:pPr algn="ctr"/>
              <a:r>
                <a:rPr lang="en-US" sz="2400" b="1" dirty="0"/>
                <a:t>Regret</a:t>
              </a:r>
            </a:p>
          </p:txBody>
        </p:sp>
      </p:grpSp>
      <p:pic>
        <p:nvPicPr>
          <p:cNvPr id="14" name="Picture 13">
            <a:extLst>
              <a:ext uri="{FF2B5EF4-FFF2-40B4-BE49-F238E27FC236}">
                <a16:creationId xmlns="" xmlns:a16="http://schemas.microsoft.com/office/drawing/2014/main" id="{D0D59458-2487-E742-BBFF-A0800C2D2D5A}"/>
              </a:ext>
            </a:extLst>
          </p:cNvPr>
          <p:cNvPicPr>
            <a:picLocks noChangeAspect="1"/>
          </p:cNvPicPr>
          <p:nvPr/>
        </p:nvPicPr>
        <p:blipFill>
          <a:blip r:embed="rId2">
            <a:alphaModFix/>
          </a:blip>
          <a:stretch>
            <a:fillRect/>
          </a:stretch>
        </p:blipFill>
        <p:spPr>
          <a:xfrm>
            <a:off x="7492338" y="884398"/>
            <a:ext cx="1058601" cy="1031269"/>
          </a:xfrm>
          <a:prstGeom prst="rect">
            <a:avLst/>
          </a:prstGeom>
        </p:spPr>
      </p:pic>
      <p:pic>
        <p:nvPicPr>
          <p:cNvPr id="15" name="Picture 14">
            <a:extLst>
              <a:ext uri="{FF2B5EF4-FFF2-40B4-BE49-F238E27FC236}">
                <a16:creationId xmlns="" xmlns:a16="http://schemas.microsoft.com/office/drawing/2014/main" id="{81842D65-6A6F-4E43-A7EA-166C3ECA5286}"/>
              </a:ext>
            </a:extLst>
          </p:cNvPr>
          <p:cNvPicPr>
            <a:picLocks noChangeAspect="1"/>
          </p:cNvPicPr>
          <p:nvPr/>
        </p:nvPicPr>
        <p:blipFill>
          <a:blip r:embed="rId3">
            <a:lum bright="70000" contrast="-70000"/>
            <a:alphaModFix amt="50000"/>
          </a:blip>
          <a:stretch>
            <a:fillRect/>
          </a:stretch>
        </p:blipFill>
        <p:spPr>
          <a:xfrm>
            <a:off x="8964959" y="2159935"/>
            <a:ext cx="1087989" cy="1043086"/>
          </a:xfrm>
          <a:prstGeom prst="rect">
            <a:avLst/>
          </a:prstGeom>
        </p:spPr>
      </p:pic>
      <p:pic>
        <p:nvPicPr>
          <p:cNvPr id="16" name="Picture 15">
            <a:extLst>
              <a:ext uri="{FF2B5EF4-FFF2-40B4-BE49-F238E27FC236}">
                <a16:creationId xmlns="" xmlns:a16="http://schemas.microsoft.com/office/drawing/2014/main" id="{E6A32D50-5D2A-D34B-A2D6-2982BC1F639B}"/>
              </a:ext>
            </a:extLst>
          </p:cNvPr>
          <p:cNvPicPr>
            <a:picLocks noChangeAspect="1"/>
          </p:cNvPicPr>
          <p:nvPr/>
        </p:nvPicPr>
        <p:blipFill>
          <a:blip r:embed="rId4">
            <a:lum bright="70000" contrast="-70000"/>
            <a:alphaModFix amt="50000"/>
          </a:blip>
          <a:stretch>
            <a:fillRect/>
          </a:stretch>
        </p:blipFill>
        <p:spPr>
          <a:xfrm>
            <a:off x="8920861" y="874921"/>
            <a:ext cx="1176186" cy="1072746"/>
          </a:xfrm>
          <a:prstGeom prst="rect">
            <a:avLst/>
          </a:prstGeom>
        </p:spPr>
      </p:pic>
      <p:pic>
        <p:nvPicPr>
          <p:cNvPr id="17" name="Picture 16">
            <a:extLst>
              <a:ext uri="{FF2B5EF4-FFF2-40B4-BE49-F238E27FC236}">
                <a16:creationId xmlns="" xmlns:a16="http://schemas.microsoft.com/office/drawing/2014/main" id="{3903FBA9-C04C-AB49-8933-C904042F4998}"/>
              </a:ext>
            </a:extLst>
          </p:cNvPr>
          <p:cNvPicPr>
            <a:picLocks noChangeAspect="1"/>
          </p:cNvPicPr>
          <p:nvPr/>
        </p:nvPicPr>
        <p:blipFill>
          <a:blip r:embed="rId5">
            <a:alphaModFix amt="11000"/>
          </a:blip>
          <a:stretch>
            <a:fillRect/>
          </a:stretch>
        </p:blipFill>
        <p:spPr>
          <a:xfrm>
            <a:off x="7400905" y="2106111"/>
            <a:ext cx="1279293" cy="1066725"/>
          </a:xfrm>
          <a:prstGeom prst="rect">
            <a:avLst/>
          </a:prstGeom>
        </p:spPr>
      </p:pic>
    </p:spTree>
    <p:extLst>
      <p:ext uri="{BB962C8B-B14F-4D97-AF65-F5344CB8AC3E}">
        <p14:creationId xmlns:p14="http://schemas.microsoft.com/office/powerpoint/2010/main" val="33506687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5099D425-CDF3-4949-B10D-6EA946D99D2D}"/>
              </a:ext>
            </a:extLst>
          </p:cNvPr>
          <p:cNvGrpSpPr/>
          <p:nvPr/>
        </p:nvGrpSpPr>
        <p:grpSpPr>
          <a:xfrm>
            <a:off x="6557194" y="768700"/>
            <a:ext cx="3731172" cy="3064826"/>
            <a:chOff x="1333722" y="1534510"/>
            <a:chExt cx="4616498" cy="4403005"/>
          </a:xfrm>
        </p:grpSpPr>
        <p:sp>
          <p:nvSpPr>
            <p:cNvPr id="5" name="Rectangle 4">
              <a:extLst>
                <a:ext uri="{FF2B5EF4-FFF2-40B4-BE49-F238E27FC236}">
                  <a16:creationId xmlns="" xmlns:a16="http://schemas.microsoft.com/office/drawing/2014/main" id="{C562AFF9-C843-3C4C-A9C0-920BA9E72194}"/>
                </a:ext>
              </a:extLst>
            </p:cNvPr>
            <p:cNvSpPr/>
            <p:nvPr/>
          </p:nvSpPr>
          <p:spPr>
            <a:xfrm>
              <a:off x="2241989" y="1534510"/>
              <a:ext cx="3708231" cy="3535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 name="Straight Connector 5">
              <a:extLst>
                <a:ext uri="{FF2B5EF4-FFF2-40B4-BE49-F238E27FC236}">
                  <a16:creationId xmlns="" xmlns:a16="http://schemas.microsoft.com/office/drawing/2014/main" id="{1CDFBE46-C9D4-D847-B98A-5D1F121D042B}"/>
                </a:ext>
              </a:extLst>
            </p:cNvPr>
            <p:cNvCxnSpPr>
              <a:stCxn id="5" idx="0"/>
              <a:endCxn id="5" idx="2"/>
            </p:cNvCxnSpPr>
            <p:nvPr/>
          </p:nvCxnSpPr>
          <p:spPr>
            <a:xfrm>
              <a:off x="4096105" y="1534510"/>
              <a:ext cx="0" cy="353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D8C558D-E0F6-9943-8FD5-762E91780665}"/>
                </a:ext>
              </a:extLst>
            </p:cNvPr>
            <p:cNvCxnSpPr>
              <a:stCxn id="5" idx="1"/>
              <a:endCxn id="5" idx="3"/>
            </p:cNvCxnSpPr>
            <p:nvPr/>
          </p:nvCxnSpPr>
          <p:spPr>
            <a:xfrm>
              <a:off x="2241989" y="3302371"/>
              <a:ext cx="370823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F53DC6E7-D255-2442-9CF3-B8CB4BB5ED7E}"/>
                </a:ext>
              </a:extLst>
            </p:cNvPr>
            <p:cNvSpPr txBox="1"/>
            <p:nvPr/>
          </p:nvSpPr>
          <p:spPr>
            <a:xfrm rot="16200000">
              <a:off x="960057" y="3278110"/>
              <a:ext cx="1166362" cy="419032"/>
            </a:xfrm>
            <a:prstGeom prst="rect">
              <a:avLst/>
            </a:prstGeom>
            <a:noFill/>
          </p:spPr>
          <p:txBody>
            <a:bodyPr wrap="none" rtlCol="0">
              <a:spAutoFit/>
            </a:bodyPr>
            <a:lstStyle/>
            <a:p>
              <a:r>
                <a:rPr lang="en-US" sz="2400" b="1" dirty="0"/>
                <a:t>Benefit</a:t>
              </a:r>
            </a:p>
          </p:txBody>
        </p:sp>
        <p:sp>
          <p:nvSpPr>
            <p:cNvPr id="9" name="TextBox 8">
              <a:extLst>
                <a:ext uri="{FF2B5EF4-FFF2-40B4-BE49-F238E27FC236}">
                  <a16:creationId xmlns="" xmlns:a16="http://schemas.microsoft.com/office/drawing/2014/main" id="{8F22E9DB-ADB9-244D-961C-741C780D51BD}"/>
                </a:ext>
              </a:extLst>
            </p:cNvPr>
            <p:cNvSpPr txBox="1"/>
            <p:nvPr/>
          </p:nvSpPr>
          <p:spPr>
            <a:xfrm>
              <a:off x="4602005" y="5042558"/>
              <a:ext cx="694311" cy="484162"/>
            </a:xfrm>
            <a:prstGeom prst="rect">
              <a:avLst/>
            </a:prstGeom>
            <a:noFill/>
          </p:spPr>
          <p:txBody>
            <a:bodyPr wrap="none" rtlCol="0">
              <a:spAutoFit/>
            </a:bodyPr>
            <a:lstStyle/>
            <a:p>
              <a:r>
                <a:rPr lang="en-US" sz="2400" b="1" dirty="0"/>
                <a:t>High</a:t>
              </a:r>
            </a:p>
          </p:txBody>
        </p:sp>
        <p:sp>
          <p:nvSpPr>
            <p:cNvPr id="10" name="TextBox 9">
              <a:extLst>
                <a:ext uri="{FF2B5EF4-FFF2-40B4-BE49-F238E27FC236}">
                  <a16:creationId xmlns="" xmlns:a16="http://schemas.microsoft.com/office/drawing/2014/main" id="{F02D955C-2563-9A4B-8B7D-E57744CAEBEF}"/>
                </a:ext>
              </a:extLst>
            </p:cNvPr>
            <p:cNvSpPr txBox="1"/>
            <p:nvPr/>
          </p:nvSpPr>
          <p:spPr>
            <a:xfrm rot="16200000">
              <a:off x="1560682" y="2143086"/>
              <a:ext cx="802231" cy="419032"/>
            </a:xfrm>
            <a:prstGeom prst="rect">
              <a:avLst/>
            </a:prstGeom>
            <a:noFill/>
          </p:spPr>
          <p:txBody>
            <a:bodyPr wrap="none" rtlCol="0">
              <a:spAutoFit/>
            </a:bodyPr>
            <a:lstStyle/>
            <a:p>
              <a:r>
                <a:rPr lang="en-US" sz="2400" b="1" dirty="0"/>
                <a:t>High</a:t>
              </a:r>
            </a:p>
          </p:txBody>
        </p:sp>
        <p:sp>
          <p:nvSpPr>
            <p:cNvPr id="11" name="TextBox 10">
              <a:extLst>
                <a:ext uri="{FF2B5EF4-FFF2-40B4-BE49-F238E27FC236}">
                  <a16:creationId xmlns="" xmlns:a16="http://schemas.microsoft.com/office/drawing/2014/main" id="{03896D55-B386-454C-8DBC-477B57F383C7}"/>
                </a:ext>
              </a:extLst>
            </p:cNvPr>
            <p:cNvSpPr txBox="1"/>
            <p:nvPr/>
          </p:nvSpPr>
          <p:spPr>
            <a:xfrm>
              <a:off x="2687647" y="5040495"/>
              <a:ext cx="642863" cy="484162"/>
            </a:xfrm>
            <a:prstGeom prst="rect">
              <a:avLst/>
            </a:prstGeom>
            <a:noFill/>
          </p:spPr>
          <p:txBody>
            <a:bodyPr wrap="none" rtlCol="0">
              <a:spAutoFit/>
            </a:bodyPr>
            <a:lstStyle/>
            <a:p>
              <a:r>
                <a:rPr lang="en-US" sz="2400" b="1" dirty="0"/>
                <a:t>Low</a:t>
              </a:r>
            </a:p>
          </p:txBody>
        </p:sp>
        <p:sp>
          <p:nvSpPr>
            <p:cNvPr id="12" name="TextBox 11">
              <a:extLst>
                <a:ext uri="{FF2B5EF4-FFF2-40B4-BE49-F238E27FC236}">
                  <a16:creationId xmlns="" xmlns:a16="http://schemas.microsoft.com/office/drawing/2014/main" id="{8D4882F7-A3DE-ED47-9CFF-76EC9FE7D7AF}"/>
                </a:ext>
              </a:extLst>
            </p:cNvPr>
            <p:cNvSpPr txBox="1"/>
            <p:nvPr/>
          </p:nvSpPr>
          <p:spPr>
            <a:xfrm rot="16200000">
              <a:off x="1615499" y="4012595"/>
              <a:ext cx="742786" cy="419031"/>
            </a:xfrm>
            <a:prstGeom prst="rect">
              <a:avLst/>
            </a:prstGeom>
            <a:noFill/>
          </p:spPr>
          <p:txBody>
            <a:bodyPr wrap="none" rtlCol="0">
              <a:spAutoFit/>
            </a:bodyPr>
            <a:lstStyle/>
            <a:p>
              <a:r>
                <a:rPr lang="en-US" sz="2400" b="1" dirty="0"/>
                <a:t>Low</a:t>
              </a:r>
            </a:p>
          </p:txBody>
        </p:sp>
        <p:sp>
          <p:nvSpPr>
            <p:cNvPr id="13" name="TextBox 12">
              <a:extLst>
                <a:ext uri="{FF2B5EF4-FFF2-40B4-BE49-F238E27FC236}">
                  <a16:creationId xmlns="" xmlns:a16="http://schemas.microsoft.com/office/drawing/2014/main" id="{50339DDA-067E-DE45-B48C-6EDE7339ACC0}"/>
                </a:ext>
              </a:extLst>
            </p:cNvPr>
            <p:cNvSpPr txBox="1"/>
            <p:nvPr/>
          </p:nvSpPr>
          <p:spPr>
            <a:xfrm>
              <a:off x="3716277" y="5535296"/>
              <a:ext cx="759655" cy="402219"/>
            </a:xfrm>
            <a:prstGeom prst="rect">
              <a:avLst/>
            </a:prstGeom>
            <a:noFill/>
          </p:spPr>
          <p:txBody>
            <a:bodyPr wrap="none" rtlCol="0">
              <a:spAutoFit/>
            </a:bodyPr>
            <a:lstStyle/>
            <a:p>
              <a:pPr algn="ctr"/>
              <a:r>
                <a:rPr lang="en-US" sz="2400" b="1" dirty="0"/>
                <a:t>Regret</a:t>
              </a:r>
            </a:p>
          </p:txBody>
        </p:sp>
      </p:grpSp>
      <p:pic>
        <p:nvPicPr>
          <p:cNvPr id="14" name="Picture 13">
            <a:extLst>
              <a:ext uri="{FF2B5EF4-FFF2-40B4-BE49-F238E27FC236}">
                <a16:creationId xmlns="" xmlns:a16="http://schemas.microsoft.com/office/drawing/2014/main" id="{D0D59458-2487-E742-BBFF-A0800C2D2D5A}"/>
              </a:ext>
            </a:extLst>
          </p:cNvPr>
          <p:cNvPicPr>
            <a:picLocks noChangeAspect="1"/>
          </p:cNvPicPr>
          <p:nvPr/>
        </p:nvPicPr>
        <p:blipFill>
          <a:blip r:embed="rId2">
            <a:lum bright="70000" contrast="-70000"/>
            <a:alphaModFix amt="50000"/>
          </a:blip>
          <a:stretch>
            <a:fillRect/>
          </a:stretch>
        </p:blipFill>
        <p:spPr>
          <a:xfrm>
            <a:off x="7492338" y="884398"/>
            <a:ext cx="1058601" cy="1031269"/>
          </a:xfrm>
          <a:prstGeom prst="rect">
            <a:avLst/>
          </a:prstGeom>
        </p:spPr>
      </p:pic>
      <p:pic>
        <p:nvPicPr>
          <p:cNvPr id="15" name="Picture 14">
            <a:extLst>
              <a:ext uri="{FF2B5EF4-FFF2-40B4-BE49-F238E27FC236}">
                <a16:creationId xmlns="" xmlns:a16="http://schemas.microsoft.com/office/drawing/2014/main" id="{81842D65-6A6F-4E43-A7EA-166C3ECA5286}"/>
              </a:ext>
            </a:extLst>
          </p:cNvPr>
          <p:cNvPicPr>
            <a:picLocks noChangeAspect="1"/>
          </p:cNvPicPr>
          <p:nvPr/>
        </p:nvPicPr>
        <p:blipFill>
          <a:blip r:embed="rId3">
            <a:lum bright="70000" contrast="-70000"/>
            <a:alphaModFix amt="50000"/>
          </a:blip>
          <a:stretch>
            <a:fillRect/>
          </a:stretch>
        </p:blipFill>
        <p:spPr>
          <a:xfrm>
            <a:off x="8964959" y="2159935"/>
            <a:ext cx="1087989" cy="1043086"/>
          </a:xfrm>
          <a:prstGeom prst="rect">
            <a:avLst/>
          </a:prstGeom>
        </p:spPr>
      </p:pic>
      <p:pic>
        <p:nvPicPr>
          <p:cNvPr id="16" name="Picture 15">
            <a:extLst>
              <a:ext uri="{FF2B5EF4-FFF2-40B4-BE49-F238E27FC236}">
                <a16:creationId xmlns="" xmlns:a16="http://schemas.microsoft.com/office/drawing/2014/main" id="{E6A32D50-5D2A-D34B-A2D6-2982BC1F639B}"/>
              </a:ext>
            </a:extLst>
          </p:cNvPr>
          <p:cNvPicPr>
            <a:picLocks noChangeAspect="1"/>
          </p:cNvPicPr>
          <p:nvPr/>
        </p:nvPicPr>
        <p:blipFill>
          <a:blip r:embed="rId4">
            <a:alphaModFix/>
          </a:blip>
          <a:stretch>
            <a:fillRect/>
          </a:stretch>
        </p:blipFill>
        <p:spPr>
          <a:xfrm>
            <a:off x="8920861" y="874921"/>
            <a:ext cx="1176186" cy="1072746"/>
          </a:xfrm>
          <a:prstGeom prst="rect">
            <a:avLst/>
          </a:prstGeom>
        </p:spPr>
      </p:pic>
      <p:pic>
        <p:nvPicPr>
          <p:cNvPr id="17" name="Picture 16">
            <a:extLst>
              <a:ext uri="{FF2B5EF4-FFF2-40B4-BE49-F238E27FC236}">
                <a16:creationId xmlns="" xmlns:a16="http://schemas.microsoft.com/office/drawing/2014/main" id="{3903FBA9-C04C-AB49-8933-C904042F4998}"/>
              </a:ext>
            </a:extLst>
          </p:cNvPr>
          <p:cNvPicPr>
            <a:picLocks noChangeAspect="1"/>
          </p:cNvPicPr>
          <p:nvPr/>
        </p:nvPicPr>
        <p:blipFill>
          <a:blip r:embed="rId5">
            <a:alphaModFix amt="11000"/>
          </a:blip>
          <a:stretch>
            <a:fillRect/>
          </a:stretch>
        </p:blipFill>
        <p:spPr>
          <a:xfrm>
            <a:off x="7400905" y="2106111"/>
            <a:ext cx="1279293" cy="1066725"/>
          </a:xfrm>
          <a:prstGeom prst="rect">
            <a:avLst/>
          </a:prstGeom>
        </p:spPr>
      </p:pic>
      <p:sp>
        <p:nvSpPr>
          <p:cNvPr id="19" name="Title 18">
            <a:extLst>
              <a:ext uri="{FF2B5EF4-FFF2-40B4-BE49-F238E27FC236}">
                <a16:creationId xmlns="" xmlns:a16="http://schemas.microsoft.com/office/drawing/2014/main" id="{09740590-83B1-CB42-A362-B47A1FE8912D}"/>
              </a:ext>
            </a:extLst>
          </p:cNvPr>
          <p:cNvSpPr>
            <a:spLocks noGrp="1"/>
          </p:cNvSpPr>
          <p:nvPr>
            <p:ph type="title"/>
          </p:nvPr>
        </p:nvSpPr>
        <p:spPr>
          <a:xfrm>
            <a:off x="258826" y="3936431"/>
            <a:ext cx="11591798" cy="2852737"/>
          </a:xfrm>
        </p:spPr>
        <p:txBody>
          <a:bodyPr>
            <a:normAutofit/>
          </a:bodyPr>
          <a:lstStyle/>
          <a:p>
            <a:r>
              <a:rPr lang="en-US" sz="4400" b="0" i="1" u="none" strike="noStrike" dirty="0">
                <a:effectLst/>
              </a:rPr>
              <a:t>“Don't be afraid to take a big step. You can't cross a chasm in two small jumps.”  </a:t>
            </a:r>
            <a:r>
              <a:rPr lang="en-US" sz="3600" b="0" i="1" u="none" strike="noStrike" dirty="0">
                <a:effectLst/>
              </a:rPr>
              <a:t>– David Lloyd George</a:t>
            </a:r>
            <a:endParaRPr lang="en-US" sz="4400" i="1" dirty="0"/>
          </a:p>
        </p:txBody>
      </p:sp>
    </p:spTree>
    <p:extLst>
      <p:ext uri="{BB962C8B-B14F-4D97-AF65-F5344CB8AC3E}">
        <p14:creationId xmlns:p14="http://schemas.microsoft.com/office/powerpoint/2010/main" val="252202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5099D425-CDF3-4949-B10D-6EA946D99D2D}"/>
              </a:ext>
            </a:extLst>
          </p:cNvPr>
          <p:cNvGrpSpPr/>
          <p:nvPr/>
        </p:nvGrpSpPr>
        <p:grpSpPr>
          <a:xfrm>
            <a:off x="6557194" y="768700"/>
            <a:ext cx="3731172" cy="3064826"/>
            <a:chOff x="1333722" y="1534510"/>
            <a:chExt cx="4616498" cy="4403005"/>
          </a:xfrm>
        </p:grpSpPr>
        <p:sp>
          <p:nvSpPr>
            <p:cNvPr id="5" name="Rectangle 4">
              <a:extLst>
                <a:ext uri="{FF2B5EF4-FFF2-40B4-BE49-F238E27FC236}">
                  <a16:creationId xmlns="" xmlns:a16="http://schemas.microsoft.com/office/drawing/2014/main" id="{C562AFF9-C843-3C4C-A9C0-920BA9E72194}"/>
                </a:ext>
              </a:extLst>
            </p:cNvPr>
            <p:cNvSpPr/>
            <p:nvPr/>
          </p:nvSpPr>
          <p:spPr>
            <a:xfrm>
              <a:off x="2241989" y="1534510"/>
              <a:ext cx="3708231" cy="3535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 name="Straight Connector 5">
              <a:extLst>
                <a:ext uri="{FF2B5EF4-FFF2-40B4-BE49-F238E27FC236}">
                  <a16:creationId xmlns="" xmlns:a16="http://schemas.microsoft.com/office/drawing/2014/main" id="{1CDFBE46-C9D4-D847-B98A-5D1F121D042B}"/>
                </a:ext>
              </a:extLst>
            </p:cNvPr>
            <p:cNvCxnSpPr>
              <a:stCxn id="5" idx="0"/>
              <a:endCxn id="5" idx="2"/>
            </p:cNvCxnSpPr>
            <p:nvPr/>
          </p:nvCxnSpPr>
          <p:spPr>
            <a:xfrm>
              <a:off x="4096105" y="1534510"/>
              <a:ext cx="0" cy="353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D8C558D-E0F6-9943-8FD5-762E91780665}"/>
                </a:ext>
              </a:extLst>
            </p:cNvPr>
            <p:cNvCxnSpPr>
              <a:stCxn id="5" idx="1"/>
              <a:endCxn id="5" idx="3"/>
            </p:cNvCxnSpPr>
            <p:nvPr/>
          </p:nvCxnSpPr>
          <p:spPr>
            <a:xfrm>
              <a:off x="2241989" y="3302371"/>
              <a:ext cx="370823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F53DC6E7-D255-2442-9CF3-B8CB4BB5ED7E}"/>
                </a:ext>
              </a:extLst>
            </p:cNvPr>
            <p:cNvSpPr txBox="1"/>
            <p:nvPr/>
          </p:nvSpPr>
          <p:spPr>
            <a:xfrm rot="16200000">
              <a:off x="960057" y="3278110"/>
              <a:ext cx="1166362" cy="419032"/>
            </a:xfrm>
            <a:prstGeom prst="rect">
              <a:avLst/>
            </a:prstGeom>
            <a:noFill/>
          </p:spPr>
          <p:txBody>
            <a:bodyPr wrap="none" rtlCol="0">
              <a:spAutoFit/>
            </a:bodyPr>
            <a:lstStyle/>
            <a:p>
              <a:r>
                <a:rPr lang="en-US" sz="2400" b="1" dirty="0"/>
                <a:t>Benefit</a:t>
              </a:r>
            </a:p>
          </p:txBody>
        </p:sp>
        <p:sp>
          <p:nvSpPr>
            <p:cNvPr id="9" name="TextBox 8">
              <a:extLst>
                <a:ext uri="{FF2B5EF4-FFF2-40B4-BE49-F238E27FC236}">
                  <a16:creationId xmlns="" xmlns:a16="http://schemas.microsoft.com/office/drawing/2014/main" id="{8F22E9DB-ADB9-244D-961C-741C780D51BD}"/>
                </a:ext>
              </a:extLst>
            </p:cNvPr>
            <p:cNvSpPr txBox="1"/>
            <p:nvPr/>
          </p:nvSpPr>
          <p:spPr>
            <a:xfrm>
              <a:off x="4602005" y="5042558"/>
              <a:ext cx="694311" cy="484162"/>
            </a:xfrm>
            <a:prstGeom prst="rect">
              <a:avLst/>
            </a:prstGeom>
            <a:noFill/>
          </p:spPr>
          <p:txBody>
            <a:bodyPr wrap="none" rtlCol="0">
              <a:spAutoFit/>
            </a:bodyPr>
            <a:lstStyle/>
            <a:p>
              <a:r>
                <a:rPr lang="en-US" sz="2400" b="1" dirty="0"/>
                <a:t>High</a:t>
              </a:r>
            </a:p>
          </p:txBody>
        </p:sp>
        <p:sp>
          <p:nvSpPr>
            <p:cNvPr id="10" name="TextBox 9">
              <a:extLst>
                <a:ext uri="{FF2B5EF4-FFF2-40B4-BE49-F238E27FC236}">
                  <a16:creationId xmlns="" xmlns:a16="http://schemas.microsoft.com/office/drawing/2014/main" id="{F02D955C-2563-9A4B-8B7D-E57744CAEBEF}"/>
                </a:ext>
              </a:extLst>
            </p:cNvPr>
            <p:cNvSpPr txBox="1"/>
            <p:nvPr/>
          </p:nvSpPr>
          <p:spPr>
            <a:xfrm rot="16200000">
              <a:off x="1560682" y="2143086"/>
              <a:ext cx="802231" cy="419032"/>
            </a:xfrm>
            <a:prstGeom prst="rect">
              <a:avLst/>
            </a:prstGeom>
            <a:noFill/>
          </p:spPr>
          <p:txBody>
            <a:bodyPr wrap="none" rtlCol="0">
              <a:spAutoFit/>
            </a:bodyPr>
            <a:lstStyle/>
            <a:p>
              <a:r>
                <a:rPr lang="en-US" sz="2400" b="1" dirty="0"/>
                <a:t>High</a:t>
              </a:r>
            </a:p>
          </p:txBody>
        </p:sp>
        <p:sp>
          <p:nvSpPr>
            <p:cNvPr id="11" name="TextBox 10">
              <a:extLst>
                <a:ext uri="{FF2B5EF4-FFF2-40B4-BE49-F238E27FC236}">
                  <a16:creationId xmlns="" xmlns:a16="http://schemas.microsoft.com/office/drawing/2014/main" id="{03896D55-B386-454C-8DBC-477B57F383C7}"/>
                </a:ext>
              </a:extLst>
            </p:cNvPr>
            <p:cNvSpPr txBox="1"/>
            <p:nvPr/>
          </p:nvSpPr>
          <p:spPr>
            <a:xfrm>
              <a:off x="2687647" y="5040495"/>
              <a:ext cx="642863" cy="484162"/>
            </a:xfrm>
            <a:prstGeom prst="rect">
              <a:avLst/>
            </a:prstGeom>
            <a:noFill/>
          </p:spPr>
          <p:txBody>
            <a:bodyPr wrap="none" rtlCol="0">
              <a:spAutoFit/>
            </a:bodyPr>
            <a:lstStyle/>
            <a:p>
              <a:r>
                <a:rPr lang="en-US" sz="2400" b="1" dirty="0"/>
                <a:t>Low</a:t>
              </a:r>
            </a:p>
          </p:txBody>
        </p:sp>
        <p:sp>
          <p:nvSpPr>
            <p:cNvPr id="12" name="TextBox 11">
              <a:extLst>
                <a:ext uri="{FF2B5EF4-FFF2-40B4-BE49-F238E27FC236}">
                  <a16:creationId xmlns="" xmlns:a16="http://schemas.microsoft.com/office/drawing/2014/main" id="{8D4882F7-A3DE-ED47-9CFF-76EC9FE7D7AF}"/>
                </a:ext>
              </a:extLst>
            </p:cNvPr>
            <p:cNvSpPr txBox="1"/>
            <p:nvPr/>
          </p:nvSpPr>
          <p:spPr>
            <a:xfrm rot="16200000">
              <a:off x="1615499" y="4012595"/>
              <a:ext cx="742786" cy="419031"/>
            </a:xfrm>
            <a:prstGeom prst="rect">
              <a:avLst/>
            </a:prstGeom>
            <a:noFill/>
          </p:spPr>
          <p:txBody>
            <a:bodyPr wrap="none" rtlCol="0">
              <a:spAutoFit/>
            </a:bodyPr>
            <a:lstStyle/>
            <a:p>
              <a:r>
                <a:rPr lang="en-US" sz="2400" b="1" dirty="0"/>
                <a:t>Low</a:t>
              </a:r>
            </a:p>
          </p:txBody>
        </p:sp>
        <p:sp>
          <p:nvSpPr>
            <p:cNvPr id="13" name="TextBox 12">
              <a:extLst>
                <a:ext uri="{FF2B5EF4-FFF2-40B4-BE49-F238E27FC236}">
                  <a16:creationId xmlns="" xmlns:a16="http://schemas.microsoft.com/office/drawing/2014/main" id="{50339DDA-067E-DE45-B48C-6EDE7339ACC0}"/>
                </a:ext>
              </a:extLst>
            </p:cNvPr>
            <p:cNvSpPr txBox="1"/>
            <p:nvPr/>
          </p:nvSpPr>
          <p:spPr>
            <a:xfrm>
              <a:off x="3716277" y="5535296"/>
              <a:ext cx="759655" cy="402219"/>
            </a:xfrm>
            <a:prstGeom prst="rect">
              <a:avLst/>
            </a:prstGeom>
            <a:noFill/>
          </p:spPr>
          <p:txBody>
            <a:bodyPr wrap="none" rtlCol="0">
              <a:spAutoFit/>
            </a:bodyPr>
            <a:lstStyle/>
            <a:p>
              <a:pPr algn="ctr"/>
              <a:r>
                <a:rPr lang="en-US" sz="2400" b="1" dirty="0"/>
                <a:t>Regret</a:t>
              </a:r>
            </a:p>
          </p:txBody>
        </p:sp>
      </p:grpSp>
      <p:pic>
        <p:nvPicPr>
          <p:cNvPr id="14" name="Picture 13">
            <a:extLst>
              <a:ext uri="{FF2B5EF4-FFF2-40B4-BE49-F238E27FC236}">
                <a16:creationId xmlns="" xmlns:a16="http://schemas.microsoft.com/office/drawing/2014/main" id="{D0D59458-2487-E742-BBFF-A0800C2D2D5A}"/>
              </a:ext>
            </a:extLst>
          </p:cNvPr>
          <p:cNvPicPr>
            <a:picLocks noChangeAspect="1"/>
          </p:cNvPicPr>
          <p:nvPr/>
        </p:nvPicPr>
        <p:blipFill>
          <a:blip r:embed="rId2">
            <a:lum bright="70000" contrast="-70000"/>
            <a:alphaModFix amt="50000"/>
          </a:blip>
          <a:stretch>
            <a:fillRect/>
          </a:stretch>
        </p:blipFill>
        <p:spPr>
          <a:xfrm>
            <a:off x="7492338" y="884398"/>
            <a:ext cx="1058601" cy="1031269"/>
          </a:xfrm>
          <a:prstGeom prst="rect">
            <a:avLst/>
          </a:prstGeom>
        </p:spPr>
      </p:pic>
      <p:pic>
        <p:nvPicPr>
          <p:cNvPr id="15" name="Picture 14">
            <a:extLst>
              <a:ext uri="{FF2B5EF4-FFF2-40B4-BE49-F238E27FC236}">
                <a16:creationId xmlns="" xmlns:a16="http://schemas.microsoft.com/office/drawing/2014/main" id="{81842D65-6A6F-4E43-A7EA-166C3ECA5286}"/>
              </a:ext>
            </a:extLst>
          </p:cNvPr>
          <p:cNvPicPr>
            <a:picLocks noChangeAspect="1"/>
          </p:cNvPicPr>
          <p:nvPr/>
        </p:nvPicPr>
        <p:blipFill>
          <a:blip r:embed="rId3">
            <a:alphaModFix/>
          </a:blip>
          <a:stretch>
            <a:fillRect/>
          </a:stretch>
        </p:blipFill>
        <p:spPr>
          <a:xfrm>
            <a:off x="8964959" y="2159935"/>
            <a:ext cx="1087989" cy="1043086"/>
          </a:xfrm>
          <a:prstGeom prst="rect">
            <a:avLst/>
          </a:prstGeom>
        </p:spPr>
      </p:pic>
      <p:pic>
        <p:nvPicPr>
          <p:cNvPr id="16" name="Picture 15">
            <a:extLst>
              <a:ext uri="{FF2B5EF4-FFF2-40B4-BE49-F238E27FC236}">
                <a16:creationId xmlns="" xmlns:a16="http://schemas.microsoft.com/office/drawing/2014/main" id="{E6A32D50-5D2A-D34B-A2D6-2982BC1F639B}"/>
              </a:ext>
            </a:extLst>
          </p:cNvPr>
          <p:cNvPicPr>
            <a:picLocks noChangeAspect="1"/>
          </p:cNvPicPr>
          <p:nvPr/>
        </p:nvPicPr>
        <p:blipFill>
          <a:blip r:embed="rId4">
            <a:lum bright="70000" contrast="-70000"/>
            <a:alphaModFix amt="50000"/>
          </a:blip>
          <a:stretch>
            <a:fillRect/>
          </a:stretch>
        </p:blipFill>
        <p:spPr>
          <a:xfrm>
            <a:off x="8920861" y="874921"/>
            <a:ext cx="1176186" cy="1072746"/>
          </a:xfrm>
          <a:prstGeom prst="rect">
            <a:avLst/>
          </a:prstGeom>
        </p:spPr>
      </p:pic>
      <p:pic>
        <p:nvPicPr>
          <p:cNvPr id="17" name="Picture 16">
            <a:extLst>
              <a:ext uri="{FF2B5EF4-FFF2-40B4-BE49-F238E27FC236}">
                <a16:creationId xmlns="" xmlns:a16="http://schemas.microsoft.com/office/drawing/2014/main" id="{3903FBA9-C04C-AB49-8933-C904042F4998}"/>
              </a:ext>
            </a:extLst>
          </p:cNvPr>
          <p:cNvPicPr>
            <a:picLocks noChangeAspect="1"/>
          </p:cNvPicPr>
          <p:nvPr/>
        </p:nvPicPr>
        <p:blipFill>
          <a:blip r:embed="rId5">
            <a:alphaModFix amt="12000"/>
          </a:blip>
          <a:stretch>
            <a:fillRect/>
          </a:stretch>
        </p:blipFill>
        <p:spPr>
          <a:xfrm>
            <a:off x="7400905" y="2106111"/>
            <a:ext cx="1279293" cy="1066725"/>
          </a:xfrm>
          <a:prstGeom prst="rect">
            <a:avLst/>
          </a:prstGeom>
        </p:spPr>
      </p:pic>
      <p:sp>
        <p:nvSpPr>
          <p:cNvPr id="19" name="Title 18">
            <a:extLst>
              <a:ext uri="{FF2B5EF4-FFF2-40B4-BE49-F238E27FC236}">
                <a16:creationId xmlns="" xmlns:a16="http://schemas.microsoft.com/office/drawing/2014/main" id="{7E54073D-0661-FD4B-A017-DABD10BAEE9F}"/>
              </a:ext>
            </a:extLst>
          </p:cNvPr>
          <p:cNvSpPr txBox="1">
            <a:spLocks/>
          </p:cNvSpPr>
          <p:nvPr/>
        </p:nvSpPr>
        <p:spPr>
          <a:xfrm>
            <a:off x="258826" y="3936431"/>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i="1" dirty="0"/>
              <a:t>“Take calculated risks. That is quite different from being rash.” </a:t>
            </a:r>
            <a:r>
              <a:rPr lang="en-US" sz="3600" i="1" dirty="0"/>
              <a:t>– General George Patton</a:t>
            </a:r>
            <a:endParaRPr lang="en-US" sz="4400" i="1" dirty="0"/>
          </a:p>
        </p:txBody>
      </p:sp>
    </p:spTree>
    <p:extLst>
      <p:ext uri="{BB962C8B-B14F-4D97-AF65-F5344CB8AC3E}">
        <p14:creationId xmlns:p14="http://schemas.microsoft.com/office/powerpoint/2010/main" val="318378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18ADE72A-58F4-9947-9F3A-DED317D386B7}"/>
              </a:ext>
            </a:extLst>
          </p:cNvPr>
          <p:cNvSpPr>
            <a:spLocks noGrp="1"/>
          </p:cNvSpPr>
          <p:nvPr>
            <p:ph type="title"/>
          </p:nvPr>
        </p:nvSpPr>
        <p:spPr>
          <a:xfrm>
            <a:off x="2879835" y="2043663"/>
            <a:ext cx="6270728" cy="1929247"/>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“Go out on a limb. That's where the fruit is.” </a:t>
            </a:r>
          </a:p>
        </p:txBody>
      </p:sp>
      <p:sp>
        <p:nvSpPr>
          <p:cNvPr id="5" name="Text Placeholder 4">
            <a:extLst>
              <a:ext uri="{FF2B5EF4-FFF2-40B4-BE49-F238E27FC236}">
                <a16:creationId xmlns="" xmlns:a16="http://schemas.microsoft.com/office/drawing/2014/main" id="{0379E1F4-B07E-9C4F-9F09-64EE0F75653D}"/>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r>
              <a:rPr lang="en-US" sz="2400" i="1" kern="1200" dirty="0">
                <a:solidFill>
                  <a:srgbClr val="FFFFFF"/>
                </a:solidFill>
                <a:latin typeface="+mn-lt"/>
                <a:ea typeface="+mn-ea"/>
                <a:cs typeface="+mn-cs"/>
              </a:rPr>
              <a:t>Jimmy Carter</a:t>
            </a:r>
          </a:p>
        </p:txBody>
      </p:sp>
      <p:pic>
        <p:nvPicPr>
          <p:cNvPr id="12" name="Picture 11">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6123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AC171-06FE-A343-BE33-E7D21BE0FDCB}"/>
              </a:ext>
            </a:extLst>
          </p:cNvPr>
          <p:cNvSpPr>
            <a:spLocks noGrp="1"/>
          </p:cNvSpPr>
          <p:nvPr>
            <p:ph type="title"/>
          </p:nvPr>
        </p:nvSpPr>
        <p:spPr>
          <a:xfrm>
            <a:off x="804672" y="4007335"/>
            <a:ext cx="6455833" cy="2262836"/>
          </a:xfrm>
        </p:spPr>
        <p:txBody>
          <a:bodyPr vert="horz" lIns="91440" tIns="45720" rIns="91440" bIns="45720" rtlCol="0" anchor="t">
            <a:normAutofit fontScale="90000"/>
          </a:bodyPr>
          <a:lstStyle/>
          <a:p>
            <a:r>
              <a:rPr lang="en-US" sz="4800" kern="1200" dirty="0">
                <a:solidFill>
                  <a:schemeClr val="tx1"/>
                </a:solidFill>
                <a:latin typeface="+mj-lt"/>
                <a:ea typeface="+mj-ea"/>
                <a:cs typeface="+mj-cs"/>
              </a:rPr>
              <a:t>Control, manage and measure risk in the context of your innovation portfolio</a:t>
            </a:r>
          </a:p>
        </p:txBody>
      </p:sp>
      <p:sp>
        <p:nvSpPr>
          <p:cNvPr id="17" name="Freeform: Shape 16">
            <a:extLst>
              <a:ext uri="{FF2B5EF4-FFF2-40B4-BE49-F238E27FC236}">
                <a16:creationId xmlns="" xmlns:a16="http://schemas.microsoft.com/office/drawing/2014/main" id="{E26B9EF5-5D92-4AC7-BC55-FC5C4C98ED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F05C5575-0F07-43D0-AE78-81EAA8E67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D3C38CF1-8E71-144D-9CDE-2E880E001874}"/>
              </a:ext>
            </a:extLst>
          </p:cNvPr>
          <p:cNvPicPr>
            <a:picLocks noChangeAspect="1"/>
          </p:cNvPicPr>
          <p:nvPr/>
        </p:nvPicPr>
        <p:blipFill rotWithShape="1">
          <a:blip r:embed="rId2"/>
          <a:srcRect t="13618" r="-4" b="-4"/>
          <a:stretch/>
        </p:blipFill>
        <p:spPr>
          <a:xfrm>
            <a:off x="3639395" y="10"/>
            <a:ext cx="4023360" cy="298023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7" name="Picture 6">
            <a:extLst>
              <a:ext uri="{FF2B5EF4-FFF2-40B4-BE49-F238E27FC236}">
                <a16:creationId xmlns="" xmlns:a16="http://schemas.microsoft.com/office/drawing/2014/main" id="{FDFE076B-FD13-4A45-803D-26BDE6DD1503}"/>
              </a:ext>
            </a:extLst>
          </p:cNvPr>
          <p:cNvPicPr>
            <a:picLocks noChangeAspect="1"/>
          </p:cNvPicPr>
          <p:nvPr/>
        </p:nvPicPr>
        <p:blipFill rotWithShape="1">
          <a:blip r:embed="rId3"/>
          <a:srcRect l="26004" r="1194" b="-2"/>
          <a:stretch/>
        </p:blipFill>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Tree>
    <p:extLst>
      <p:ext uri="{BB962C8B-B14F-4D97-AF65-F5344CB8AC3E}">
        <p14:creationId xmlns:p14="http://schemas.microsoft.com/office/powerpoint/2010/main" val="1185804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F09C1756-320D-424B-9D6E-EED01B26A4E4}"/>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Mine Your Data </a:t>
            </a:r>
          </a:p>
        </p:txBody>
      </p:sp>
      <p:sp>
        <p:nvSpPr>
          <p:cNvPr id="3" name="Content Placeholder 2">
            <a:extLst>
              <a:ext uri="{FF2B5EF4-FFF2-40B4-BE49-F238E27FC236}">
                <a16:creationId xmlns="" xmlns:a16="http://schemas.microsoft.com/office/drawing/2014/main" id="{97D82FFD-3D5D-4945-ADC2-63967F4559B7}"/>
              </a:ext>
            </a:extLst>
          </p:cNvPr>
          <p:cNvSpPr>
            <a:spLocks noGrp="1"/>
          </p:cNvSpPr>
          <p:nvPr>
            <p:ph idx="1"/>
          </p:nvPr>
        </p:nvSpPr>
        <p:spPr>
          <a:xfrm>
            <a:off x="6090574" y="801866"/>
            <a:ext cx="5306084" cy="5230634"/>
          </a:xfrm>
        </p:spPr>
        <p:txBody>
          <a:bodyPr anchor="ctr">
            <a:normAutofit/>
          </a:bodyPr>
          <a:lstStyle/>
          <a:p>
            <a:r>
              <a:rPr lang="en-US" sz="3200" dirty="0">
                <a:solidFill>
                  <a:srgbClr val="000000"/>
                </a:solidFill>
              </a:rPr>
              <a:t>Look for hidden value </a:t>
            </a:r>
          </a:p>
          <a:p>
            <a:r>
              <a:rPr lang="en-US" sz="3200" dirty="0">
                <a:solidFill>
                  <a:srgbClr val="000000"/>
                </a:solidFill>
              </a:rPr>
              <a:t>Prioritize</a:t>
            </a:r>
          </a:p>
          <a:p>
            <a:r>
              <a:rPr lang="en-US" sz="3200" dirty="0">
                <a:solidFill>
                  <a:srgbClr val="000000"/>
                </a:solidFill>
              </a:rPr>
              <a:t>Use advanced analytics </a:t>
            </a:r>
          </a:p>
          <a:p>
            <a:r>
              <a:rPr lang="en-US" sz="3200" dirty="0">
                <a:solidFill>
                  <a:srgbClr val="000000"/>
                </a:solidFill>
              </a:rPr>
              <a:t>Encourage agility </a:t>
            </a:r>
          </a:p>
          <a:p>
            <a:r>
              <a:rPr lang="en-US" sz="3200" dirty="0">
                <a:solidFill>
                  <a:srgbClr val="000000"/>
                </a:solidFill>
              </a:rPr>
              <a:t>Analyze scenarios</a:t>
            </a:r>
          </a:p>
        </p:txBody>
      </p:sp>
    </p:spTree>
    <p:extLst>
      <p:ext uri="{BB962C8B-B14F-4D97-AF65-F5344CB8AC3E}">
        <p14:creationId xmlns:p14="http://schemas.microsoft.com/office/powerpoint/2010/main" val="1786227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EE75FBE9-382F-1842-9C8B-44DC173B6ED0}"/>
              </a:ext>
            </a:extLst>
          </p:cNvPr>
          <p:cNvPicPr>
            <a:picLocks noChangeAspect="1"/>
          </p:cNvPicPr>
          <p:nvPr/>
        </p:nvPicPr>
        <p:blipFill rotWithShape="1">
          <a:blip r:embed="rId2">
            <a:alphaModFix/>
            <a:extLst/>
          </a:blip>
          <a:srcRect l="23189" r="12834" b="-1"/>
          <a:stretch/>
        </p:blipFill>
        <p:spPr>
          <a:xfrm>
            <a:off x="6995169" y="1284514"/>
            <a:ext cx="5196525" cy="5573486"/>
          </a:xfrm>
          <a:prstGeom prst="rect">
            <a:avLst/>
          </a:prstGeom>
        </p:spPr>
      </p:pic>
      <p:pic>
        <p:nvPicPr>
          <p:cNvPr id="23" name="Picture 22">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5E9427C7-5B14-5E4F-B031-DAA6BD0F6A85}"/>
              </a:ext>
            </a:extLst>
          </p:cNvPr>
          <p:cNvSpPr>
            <a:spLocks noGrp="1"/>
          </p:cNvSpPr>
          <p:nvPr>
            <p:ph type="title"/>
          </p:nvPr>
        </p:nvSpPr>
        <p:spPr>
          <a:xfrm>
            <a:off x="804998" y="798445"/>
            <a:ext cx="4803636" cy="1311664"/>
          </a:xfrm>
        </p:spPr>
        <p:txBody>
          <a:bodyPr>
            <a:normAutofit/>
          </a:bodyPr>
          <a:lstStyle/>
          <a:p>
            <a:r>
              <a:rPr lang="en-US" dirty="0">
                <a:solidFill>
                  <a:srgbClr val="000000"/>
                </a:solidFill>
              </a:rPr>
              <a:t>Support a Culture of Collaboration</a:t>
            </a:r>
          </a:p>
        </p:txBody>
      </p:sp>
      <p:sp>
        <p:nvSpPr>
          <p:cNvPr id="3" name="Content Placeholder 2">
            <a:extLst>
              <a:ext uri="{FF2B5EF4-FFF2-40B4-BE49-F238E27FC236}">
                <a16:creationId xmlns="" xmlns:a16="http://schemas.microsoft.com/office/drawing/2014/main" id="{AD8C64DC-EA1E-B34D-B075-397D8A14E7DF}"/>
              </a:ext>
            </a:extLst>
          </p:cNvPr>
          <p:cNvSpPr>
            <a:spLocks noGrp="1"/>
          </p:cNvSpPr>
          <p:nvPr>
            <p:ph idx="1"/>
          </p:nvPr>
        </p:nvSpPr>
        <p:spPr>
          <a:xfrm>
            <a:off x="804997" y="2272143"/>
            <a:ext cx="5824403" cy="3788830"/>
          </a:xfrm>
        </p:spPr>
        <p:txBody>
          <a:bodyPr anchor="ctr">
            <a:normAutofit/>
          </a:bodyPr>
          <a:lstStyle/>
          <a:p>
            <a:r>
              <a:rPr lang="en-US" sz="2400" dirty="0">
                <a:solidFill>
                  <a:srgbClr val="000000"/>
                </a:solidFill>
              </a:rPr>
              <a:t>Expand the frontier of knowledge through </a:t>
            </a:r>
            <a:r>
              <a:rPr lang="en-US" sz="2400" b="1" i="1" dirty="0">
                <a:solidFill>
                  <a:srgbClr val="000000"/>
                </a:solidFill>
              </a:rPr>
              <a:t>social networks</a:t>
            </a:r>
          </a:p>
          <a:p>
            <a:r>
              <a:rPr lang="en-US" sz="2400" dirty="0">
                <a:solidFill>
                  <a:srgbClr val="000000"/>
                </a:solidFill>
              </a:rPr>
              <a:t>Develop shared understanding through </a:t>
            </a:r>
            <a:r>
              <a:rPr lang="en-US" sz="2400" b="1" i="1" dirty="0">
                <a:solidFill>
                  <a:srgbClr val="000000"/>
                </a:solidFill>
              </a:rPr>
              <a:t>communities of practice</a:t>
            </a:r>
          </a:p>
          <a:p>
            <a:r>
              <a:rPr lang="en-US" sz="2400" dirty="0">
                <a:solidFill>
                  <a:srgbClr val="000000"/>
                </a:solidFill>
              </a:rPr>
              <a:t>Gain wisdom through peer </a:t>
            </a:r>
            <a:r>
              <a:rPr lang="en-US" sz="2400" b="1" i="1" dirty="0">
                <a:solidFill>
                  <a:srgbClr val="000000"/>
                </a:solidFill>
              </a:rPr>
              <a:t>crowd-sourcing</a:t>
            </a:r>
          </a:p>
          <a:p>
            <a:r>
              <a:rPr lang="en-US" sz="2400" dirty="0">
                <a:solidFill>
                  <a:srgbClr val="000000"/>
                </a:solidFill>
              </a:rPr>
              <a:t>Encourage </a:t>
            </a:r>
            <a:r>
              <a:rPr lang="en-US" sz="2400" b="1" i="1" dirty="0">
                <a:solidFill>
                  <a:srgbClr val="000000"/>
                </a:solidFill>
              </a:rPr>
              <a:t>open internal dialogue </a:t>
            </a:r>
            <a:r>
              <a:rPr lang="en-US" sz="2400" dirty="0">
                <a:solidFill>
                  <a:srgbClr val="000000"/>
                </a:solidFill>
              </a:rPr>
              <a:t>about risks and intelligent mistakes</a:t>
            </a:r>
          </a:p>
          <a:p>
            <a:endParaRPr lang="en-US" sz="2400" dirty="0">
              <a:solidFill>
                <a:srgbClr val="000000"/>
              </a:solidFill>
            </a:endParaRPr>
          </a:p>
        </p:txBody>
      </p:sp>
    </p:spTree>
    <p:extLst>
      <p:ext uri="{BB962C8B-B14F-4D97-AF65-F5344CB8AC3E}">
        <p14:creationId xmlns:p14="http://schemas.microsoft.com/office/powerpoint/2010/main" val="1730224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D2C4BFA1-2075-4901-9E24-E41D1FDD51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 xmlns:a16="http://schemas.microsoft.com/office/drawing/2014/main" id="{985A7375-E3AF-4F5C-85AE-17E8832952CA}"/>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 xmlns:a16="http://schemas.microsoft.com/office/drawing/2014/main" id="{F0307F65-8304-4FA8-A841-D4D7625411B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 xmlns:a16="http://schemas.microsoft.com/office/drawing/2014/main" id="{C8B8394C-136F-4E05-A002-D93A5E79CD5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 xmlns:a16="http://schemas.microsoft.com/office/drawing/2014/main" id="{053FB2EE-284F-4C87-AB3D-BBF87A9FAB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C0BF6E3A-1909-844E-BBAC-A074FCA58C26}"/>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7200" kern="1200" dirty="0">
                <a:solidFill>
                  <a:schemeClr val="bg2"/>
                </a:solidFill>
                <a:latin typeface="+mj-lt"/>
                <a:ea typeface="+mj-ea"/>
                <a:cs typeface="+mj-cs"/>
              </a:rPr>
              <a:t>LEAD</a:t>
            </a:r>
          </a:p>
        </p:txBody>
      </p:sp>
    </p:spTree>
    <p:extLst>
      <p:ext uri="{BB962C8B-B14F-4D97-AF65-F5344CB8AC3E}">
        <p14:creationId xmlns:p14="http://schemas.microsoft.com/office/powerpoint/2010/main" val="778084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C9BDD461-1C08-4547-9552-5D9DFC672ACA}"/>
              </a:ext>
            </a:extLst>
          </p:cNvPr>
          <p:cNvGraphicFramePr>
            <a:graphicFrameLocks noGrp="1"/>
          </p:cNvGraphicFramePr>
          <p:nvPr>
            <p:ph idx="1"/>
            <p:extLst>
              <p:ext uri="{D42A27DB-BD31-4B8C-83A1-F6EECF244321}">
                <p14:modId xmlns:p14="http://schemas.microsoft.com/office/powerpoint/2010/main" val="663511385"/>
              </p:ext>
            </p:extLst>
          </p:nvPr>
        </p:nvGraphicFramePr>
        <p:xfrm>
          <a:off x="3822191" y="2076869"/>
          <a:ext cx="7673123" cy="3812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 xmlns:a16="http://schemas.microsoft.com/office/drawing/2014/main" id="{B1DAD57A-BA1E-1149-B71A-B8019C70B09B}"/>
              </a:ext>
            </a:extLst>
          </p:cNvPr>
          <p:cNvGraphicFramePr/>
          <p:nvPr>
            <p:extLst>
              <p:ext uri="{D42A27DB-BD31-4B8C-83A1-F6EECF244321}">
                <p14:modId xmlns:p14="http://schemas.microsoft.com/office/powerpoint/2010/main" val="3478317970"/>
              </p:ext>
            </p:extLst>
          </p:nvPr>
        </p:nvGraphicFramePr>
        <p:xfrm>
          <a:off x="48767" y="2076869"/>
          <a:ext cx="4212480" cy="3812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ight Arrow 5">
            <a:extLst>
              <a:ext uri="{FF2B5EF4-FFF2-40B4-BE49-F238E27FC236}">
                <a16:creationId xmlns="" xmlns:a16="http://schemas.microsoft.com/office/drawing/2014/main" id="{B6E9525F-671D-DC4A-AC2A-384437901D2F}"/>
              </a:ext>
            </a:extLst>
          </p:cNvPr>
          <p:cNvSpPr/>
          <p:nvPr/>
        </p:nvSpPr>
        <p:spPr>
          <a:xfrm>
            <a:off x="3042617" y="2387079"/>
            <a:ext cx="681323" cy="312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 xmlns:a16="http://schemas.microsoft.com/office/drawing/2014/main" id="{E409A208-91F5-874E-976D-806616A71BBD}"/>
              </a:ext>
            </a:extLst>
          </p:cNvPr>
          <p:cNvSpPr/>
          <p:nvPr/>
        </p:nvSpPr>
        <p:spPr>
          <a:xfrm>
            <a:off x="3042616" y="3431019"/>
            <a:ext cx="681323" cy="312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 xmlns:a16="http://schemas.microsoft.com/office/drawing/2014/main" id="{3CDB6C43-8373-3946-8945-8B1E0CC6B6B5}"/>
              </a:ext>
            </a:extLst>
          </p:cNvPr>
          <p:cNvSpPr/>
          <p:nvPr/>
        </p:nvSpPr>
        <p:spPr>
          <a:xfrm>
            <a:off x="3042614" y="5315119"/>
            <a:ext cx="681323" cy="312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 xmlns:a16="http://schemas.microsoft.com/office/drawing/2014/main" id="{EC4F6455-FCFA-D94E-9F9A-DD78EAD80B41}"/>
              </a:ext>
            </a:extLst>
          </p:cNvPr>
          <p:cNvSpPr/>
          <p:nvPr/>
        </p:nvSpPr>
        <p:spPr>
          <a:xfrm>
            <a:off x="3042615" y="4373069"/>
            <a:ext cx="681323" cy="312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7A906D78-2C3A-7B43-B6C4-9327D6B52773}"/>
              </a:ext>
            </a:extLst>
          </p:cNvPr>
          <p:cNvSpPr/>
          <p:nvPr/>
        </p:nvSpPr>
        <p:spPr>
          <a:xfrm>
            <a:off x="208136" y="403674"/>
            <a:ext cx="10050059" cy="707886"/>
          </a:xfrm>
          <a:prstGeom prst="rect">
            <a:avLst/>
          </a:prstGeom>
        </p:spPr>
        <p:txBody>
          <a:bodyPr wrap="none">
            <a:spAutoFit/>
          </a:bodyPr>
          <a:lstStyle/>
          <a:p>
            <a:r>
              <a:rPr lang="en-US" sz="4000" dirty="0"/>
              <a:t>Encouraging Innovation in a VUCA environment</a:t>
            </a:r>
          </a:p>
        </p:txBody>
      </p:sp>
    </p:spTree>
    <p:extLst>
      <p:ext uri="{BB962C8B-B14F-4D97-AF65-F5344CB8AC3E}">
        <p14:creationId xmlns:p14="http://schemas.microsoft.com/office/powerpoint/2010/main" val="1565258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 xmlns:a16="http://schemas.microsoft.com/office/drawing/2014/main" id="{C18DD249-7BAF-43E4-96D2-897DF8277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99584" y="0"/>
            <a:ext cx="619241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93709A93-4FBF-496D-9228-3D3DBCF50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5999" y="0"/>
            <a:ext cx="6095906"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 xmlns:a16="http://schemas.microsoft.com/office/drawing/2014/main" id="{CF858F3F-874E-684F-8FBB-C06B27388E64}"/>
              </a:ext>
            </a:extLst>
          </p:cNvPr>
          <p:cNvPicPr>
            <a:picLocks noChangeAspect="1"/>
          </p:cNvPicPr>
          <p:nvPr/>
        </p:nvPicPr>
        <p:blipFill>
          <a:blip r:embed="rId2"/>
          <a:stretch>
            <a:fillRect/>
          </a:stretch>
        </p:blipFill>
        <p:spPr>
          <a:xfrm>
            <a:off x="6420908" y="432211"/>
            <a:ext cx="5446183" cy="2518859"/>
          </a:xfrm>
          <a:prstGeom prst="rect">
            <a:avLst/>
          </a:prstGeom>
        </p:spPr>
      </p:pic>
      <p:sp>
        <p:nvSpPr>
          <p:cNvPr id="20" name="Rectangle 19">
            <a:extLst>
              <a:ext uri="{FF2B5EF4-FFF2-40B4-BE49-F238E27FC236}">
                <a16:creationId xmlns="" xmlns:a16="http://schemas.microsoft.com/office/drawing/2014/main" id="{AC6F8F5A-EAFE-459F-8F54-9D86D539F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 xmlns:a16="http://schemas.microsoft.com/office/drawing/2014/main" id="{0556E1CF-2F10-B448-A833-B54969965C72}"/>
              </a:ext>
            </a:extLst>
          </p:cNvPr>
          <p:cNvPicPr>
            <a:picLocks noChangeAspect="1"/>
          </p:cNvPicPr>
          <p:nvPr/>
        </p:nvPicPr>
        <p:blipFill>
          <a:blip r:embed="rId3"/>
          <a:stretch>
            <a:fillRect/>
          </a:stretch>
        </p:blipFill>
        <p:spPr>
          <a:xfrm>
            <a:off x="6420908" y="4047548"/>
            <a:ext cx="2364317" cy="2057705"/>
          </a:xfrm>
          <a:prstGeom prst="rect">
            <a:avLst/>
          </a:prstGeom>
        </p:spPr>
      </p:pic>
      <p:sp>
        <p:nvSpPr>
          <p:cNvPr id="22" name="Rectangle 21">
            <a:extLst>
              <a:ext uri="{FF2B5EF4-FFF2-40B4-BE49-F238E27FC236}">
                <a16:creationId xmlns="" xmlns:a16="http://schemas.microsoft.com/office/drawing/2014/main" id="{C3FD65E3-4E8F-40F8-B00F-C3CA65D8A3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8471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5DFA2231-FFDF-4250-983C-D460855A3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 xmlns:a16="http://schemas.microsoft.com/office/drawing/2014/main" id="{60227C3A-3558-7643-81C4-4C7D0810E284}"/>
              </a:ext>
            </a:extLst>
          </p:cNvPr>
          <p:cNvPicPr>
            <a:picLocks noChangeAspect="1"/>
          </p:cNvPicPr>
          <p:nvPr/>
        </p:nvPicPr>
        <p:blipFill>
          <a:blip r:embed="rId4"/>
          <a:stretch>
            <a:fillRect/>
          </a:stretch>
        </p:blipFill>
        <p:spPr>
          <a:xfrm>
            <a:off x="9514533" y="4058081"/>
            <a:ext cx="2364317" cy="2036639"/>
          </a:xfrm>
          <a:prstGeom prst="rect">
            <a:avLst/>
          </a:prstGeom>
        </p:spPr>
      </p:pic>
      <p:sp>
        <p:nvSpPr>
          <p:cNvPr id="13" name="Title 12">
            <a:extLst>
              <a:ext uri="{FF2B5EF4-FFF2-40B4-BE49-F238E27FC236}">
                <a16:creationId xmlns="" xmlns:a16="http://schemas.microsoft.com/office/drawing/2014/main" id="{228AD012-653A-2041-8410-265E946341D0}"/>
              </a:ext>
            </a:extLst>
          </p:cNvPr>
          <p:cNvSpPr>
            <a:spLocks noGrp="1"/>
          </p:cNvSpPr>
          <p:nvPr>
            <p:ph type="title"/>
          </p:nvPr>
        </p:nvSpPr>
        <p:spPr>
          <a:xfrm>
            <a:off x="838200" y="365125"/>
            <a:ext cx="3940629" cy="5371646"/>
          </a:xfrm>
        </p:spPr>
        <p:txBody>
          <a:bodyPr/>
          <a:lstStyle/>
          <a:p>
            <a:pPr algn="ctr"/>
            <a:r>
              <a:rPr lang="en-US" i="1" dirty="0"/>
              <a:t>“Perpetual optimism is a force multiplier.” </a:t>
            </a:r>
            <a:br>
              <a:rPr lang="en-US" i="1" dirty="0"/>
            </a:br>
            <a:r>
              <a:rPr lang="en-US" i="1" dirty="0"/>
              <a:t/>
            </a:r>
            <a:br>
              <a:rPr lang="en-US" i="1" dirty="0"/>
            </a:br>
            <a:r>
              <a:rPr lang="en-US" sz="3600" i="1" dirty="0"/>
              <a:t>-Colin Powell</a:t>
            </a:r>
            <a:endParaRPr lang="en-US" dirty="0"/>
          </a:p>
        </p:txBody>
      </p:sp>
    </p:spTree>
    <p:extLst>
      <p:ext uri="{BB962C8B-B14F-4D97-AF65-F5344CB8AC3E}">
        <p14:creationId xmlns:p14="http://schemas.microsoft.com/office/powerpoint/2010/main" val="4066271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8EAEA98-04CC-1D41-8E28-1B1778CED533}"/>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Discussion</a:t>
            </a:r>
          </a:p>
        </p:txBody>
      </p:sp>
      <p:cxnSp>
        <p:nvCxnSpPr>
          <p:cNvPr id="12" name="Straight Connector 11">
            <a:extLst>
              <a:ext uri="{FF2B5EF4-FFF2-40B4-BE49-F238E27FC236}">
                <a16:creationId xmlns=""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522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 xmlns:a16="http://schemas.microsoft.com/office/drawing/2014/main" id="{D8386171-E87D-46AB-8718-4CE2A88748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 xmlns:a16="http://schemas.microsoft.com/office/drawing/2014/main" id="{207CB456-8849-413C-8210-B663779A32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E513936D-D1EB-4E42-A97F-942BA1F3DF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25EB8C43-DF23-3343-A44B-8B820D3A7C13}"/>
              </a:ext>
            </a:extLst>
          </p:cNvPr>
          <p:cNvSpPr>
            <a:spLocks noGrp="1"/>
          </p:cNvSpPr>
          <p:nvPr>
            <p:ph type="title"/>
          </p:nvPr>
        </p:nvSpPr>
        <p:spPr>
          <a:xfrm>
            <a:off x="1112025" y="2498262"/>
            <a:ext cx="8056431" cy="3173655"/>
          </a:xfrm>
        </p:spPr>
        <p:txBody>
          <a:bodyPr vert="horz" lIns="91440" tIns="45720" rIns="91440" bIns="45720" rtlCol="0" anchor="b">
            <a:noAutofit/>
          </a:bodyPr>
          <a:lstStyle/>
          <a:p>
            <a:r>
              <a:rPr lang="en-US" sz="1600" b="1" dirty="0"/>
              <a:t>Diana L. Burley, Ph.D. </a:t>
            </a:r>
            <a:r>
              <a:rPr lang="en-US" sz="1600" dirty="0"/>
              <a:t>is executive director and chair of the Institute for Information Infrastructure Protection (I3P) and professor of human and organizational learning at the George Washington University. She regularly advises global public and private sector organizations on cybersecurity strategy, policy, and workforce development initiatives. </a:t>
            </a:r>
            <a:br>
              <a:rPr lang="en-US" sz="1600" dirty="0"/>
            </a:br>
            <a:r>
              <a:rPr lang="en-US" sz="1600" dirty="0"/>
              <a:t/>
            </a:r>
            <a:br>
              <a:rPr lang="en-US" sz="1600" dirty="0"/>
            </a:br>
            <a:r>
              <a:rPr lang="en-US" sz="1600" dirty="0"/>
              <a:t>Dr. Burley has testified before the US Congress, conducted international cybersecurity training, and written nearly 100 publications; including the 2014 book “Enterprise Software Security: A Confluence of Disciplines.” She recently led an international task force that published the first set of global cybersecurity curricular guidelines. Prior to GW, Dr. Burley led the Cyber Corps™ program and managed a multi-million-dollar computer science education and research portfolio for the US National Science Foundation. She is a member of the US National Academies Board on Human-Systems Integration, the RANE expert network, and several industry advisory boards. </a:t>
            </a:r>
            <a:br>
              <a:rPr lang="en-US" sz="1600" dirty="0"/>
            </a:br>
            <a:r>
              <a:rPr lang="en-US" sz="1600" dirty="0"/>
              <a:t/>
            </a:r>
            <a:br>
              <a:rPr lang="en-US" sz="1600" dirty="0"/>
            </a:br>
            <a:r>
              <a:rPr lang="en-US" sz="1600" dirty="0"/>
              <a:t>In 2017, SC Magazine recognized her as one of 8 Women in IT Security to Watch and awarded her with their leadership award in IT Security Education. Other recent honors include: 2016 Woman of Influence by the Executive Women’s Forum in Information Security, Risk Management and Privacy; 2014 Cybersecurity Educator of the Year; and 2014 Top Ten Influencer in information security careers. Dr. Burley earned her doctorate and 2 master’s degrees from Carnegie Mellon University where she studied as a Woodrow Wilson Foundation Fellow in public policy and management. </a:t>
            </a:r>
            <a:endParaRPr lang="en-US" sz="1600" kern="1200" dirty="0">
              <a:solidFill>
                <a:schemeClr val="tx1"/>
              </a:solidFill>
              <a:ea typeface="+mj-ea"/>
              <a:cs typeface="+mj-cs"/>
            </a:endParaRPr>
          </a:p>
        </p:txBody>
      </p:sp>
      <p:sp>
        <p:nvSpPr>
          <p:cNvPr id="2" name="Rectangle 1">
            <a:extLst>
              <a:ext uri="{FF2B5EF4-FFF2-40B4-BE49-F238E27FC236}">
                <a16:creationId xmlns="" xmlns:a16="http://schemas.microsoft.com/office/drawing/2014/main" id="{9FAC5FC2-A3B7-2442-A952-7D3462A2F0C7}"/>
              </a:ext>
            </a:extLst>
          </p:cNvPr>
          <p:cNvSpPr/>
          <p:nvPr/>
        </p:nvSpPr>
        <p:spPr>
          <a:xfrm>
            <a:off x="9489736" y="3108590"/>
            <a:ext cx="1928443" cy="2462213"/>
          </a:xfrm>
          <a:prstGeom prst="rect">
            <a:avLst/>
          </a:prstGeom>
        </p:spPr>
        <p:txBody>
          <a:bodyPr wrap="square">
            <a:spAutoFit/>
          </a:bodyPr>
          <a:lstStyle/>
          <a:p>
            <a:endParaRPr lang="en-US" sz="1400" i="1" dirty="0"/>
          </a:p>
          <a:p>
            <a:r>
              <a:rPr lang="en-US" sz="1400" i="1" dirty="0"/>
              <a:t>Contact Dr. Burley to discuss strategic consulting, executive education, keynote appearances, or other opportunities:</a:t>
            </a:r>
          </a:p>
          <a:p>
            <a:r>
              <a:rPr lang="en-US" sz="1400" i="1" dirty="0"/>
              <a:t> </a:t>
            </a:r>
            <a:br>
              <a:rPr lang="en-US" sz="1400" i="1" dirty="0"/>
            </a:br>
            <a:r>
              <a:rPr lang="en-US" sz="1400" i="1" dirty="0"/>
              <a:t>E: </a:t>
            </a:r>
            <a:r>
              <a:rPr lang="en-US" sz="1400" i="1" dirty="0">
                <a:hlinkClick r:id="rId2"/>
              </a:rPr>
              <a:t>dburley@gwu.edu</a:t>
            </a:r>
            <a:r>
              <a:rPr lang="en-US" sz="1400" i="1" dirty="0"/>
              <a:t/>
            </a:r>
            <a:br>
              <a:rPr lang="en-US" sz="1400" i="1" dirty="0"/>
            </a:br>
            <a:r>
              <a:rPr lang="en-US" sz="1400" i="1" dirty="0"/>
              <a:t>T: 202-994-5835</a:t>
            </a:r>
            <a:br>
              <a:rPr lang="en-US" sz="1400" i="1" dirty="0"/>
            </a:br>
            <a:endParaRPr lang="en-US" sz="1400" i="1" dirty="0"/>
          </a:p>
        </p:txBody>
      </p:sp>
      <p:pic>
        <p:nvPicPr>
          <p:cNvPr id="7" name="Picture 6">
            <a:extLst>
              <a:ext uri="{FF2B5EF4-FFF2-40B4-BE49-F238E27FC236}">
                <a16:creationId xmlns="" xmlns:a16="http://schemas.microsoft.com/office/drawing/2014/main" id="{4DA94E9E-784C-3749-8BE7-9FB12F7620A5}"/>
              </a:ext>
            </a:extLst>
          </p:cNvPr>
          <p:cNvPicPr>
            <a:picLocks noChangeAspect="1"/>
          </p:cNvPicPr>
          <p:nvPr/>
        </p:nvPicPr>
        <p:blipFill>
          <a:blip r:embed="rId3"/>
          <a:stretch>
            <a:fillRect/>
          </a:stretch>
        </p:blipFill>
        <p:spPr>
          <a:xfrm>
            <a:off x="9595578" y="960110"/>
            <a:ext cx="1650302" cy="2032004"/>
          </a:xfrm>
          <a:prstGeom prst="rect">
            <a:avLst/>
          </a:prstGeom>
        </p:spPr>
      </p:pic>
      <p:cxnSp>
        <p:nvCxnSpPr>
          <p:cNvPr id="11" name="Straight Connector 10">
            <a:extLst>
              <a:ext uri="{FF2B5EF4-FFF2-40B4-BE49-F238E27FC236}">
                <a16:creationId xmlns="" xmlns:a16="http://schemas.microsoft.com/office/drawing/2014/main" id="{3DB61B2A-7785-1049-9644-A2FF96D7B5CE}"/>
              </a:ext>
            </a:extLst>
          </p:cNvPr>
          <p:cNvCxnSpPr/>
          <p:nvPr/>
        </p:nvCxnSpPr>
        <p:spPr>
          <a:xfrm>
            <a:off x="9494841" y="960109"/>
            <a:ext cx="0" cy="49377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 xmlns:a16="http://schemas.microsoft.com/office/drawing/2014/main" id="{7AB1F047-91C7-E54A-BAF3-55694B1AFB8F}"/>
              </a:ext>
            </a:extLst>
          </p:cNvPr>
          <p:cNvSpPr/>
          <p:nvPr/>
        </p:nvSpPr>
        <p:spPr>
          <a:xfrm>
            <a:off x="2709382" y="3620684"/>
            <a:ext cx="6505237" cy="584775"/>
          </a:xfrm>
          <a:prstGeom prst="rect">
            <a:avLst/>
          </a:prstGeom>
        </p:spPr>
        <p:txBody>
          <a:bodyPr wrap="square">
            <a:spAutoFit/>
          </a:bodyPr>
          <a:lstStyle/>
          <a:p>
            <a:r>
              <a:rPr lang="en-US" sz="1600" dirty="0">
                <a:latin typeface="+mj-lt"/>
              </a:rPr>
              <a:t/>
            </a:r>
            <a:br>
              <a:rPr lang="en-US" sz="1600" dirty="0">
                <a:latin typeface="+mj-lt"/>
              </a:rPr>
            </a:br>
            <a:endParaRPr lang="en-US" sz="1600" dirty="0">
              <a:latin typeface="+mj-lt"/>
            </a:endParaRPr>
          </a:p>
        </p:txBody>
      </p:sp>
    </p:spTree>
    <p:extLst>
      <p:ext uri="{BB962C8B-B14F-4D97-AF65-F5344CB8AC3E}">
        <p14:creationId xmlns:p14="http://schemas.microsoft.com/office/powerpoint/2010/main" val="426004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5B32A67F-3598-4A13-8552-DA884FFCCE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CFEB3D3C-0C9E-CB47-9F02-5B09F48D4925}"/>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a:solidFill>
                  <a:schemeClr val="bg1"/>
                </a:solidFill>
                <a:latin typeface="+mj-lt"/>
                <a:ea typeface="+mj-ea"/>
                <a:cs typeface="+mj-cs"/>
              </a:rPr>
              <a:t>Navigating VUCA Environments</a:t>
            </a:r>
          </a:p>
        </p:txBody>
      </p:sp>
      <p:sp>
        <p:nvSpPr>
          <p:cNvPr id="5" name="Text Placeholder 4">
            <a:extLst>
              <a:ext uri="{FF2B5EF4-FFF2-40B4-BE49-F238E27FC236}">
                <a16:creationId xmlns="" xmlns:a16="http://schemas.microsoft.com/office/drawing/2014/main" id="{5C1A5FCF-960B-AD44-8467-D6055C7538DD}"/>
              </a:ext>
            </a:extLst>
          </p:cNvPr>
          <p:cNvSpPr>
            <a:spLocks noGrp="1"/>
          </p:cNvSpPr>
          <p:nvPr>
            <p:ph type="body" idx="1"/>
          </p:nvPr>
        </p:nvSpPr>
        <p:spPr>
          <a:xfrm>
            <a:off x="804673" y="4808852"/>
            <a:ext cx="4404938" cy="972180"/>
          </a:xfrm>
        </p:spPr>
        <p:txBody>
          <a:bodyPr vert="horz" lIns="91440" tIns="45720" rIns="91440" bIns="45720" rtlCol="0" anchor="b">
            <a:normAutofit/>
          </a:bodyPr>
          <a:lstStyle/>
          <a:p>
            <a:r>
              <a:rPr lang="en-US" sz="2000" i="1" kern="1200">
                <a:solidFill>
                  <a:schemeClr val="bg1"/>
                </a:solidFill>
                <a:latin typeface="+mn-lt"/>
                <a:ea typeface="+mn-ea"/>
                <a:cs typeface="+mn-cs"/>
              </a:rPr>
              <a:t>Perpetual optimism is a force multiplier.”  -Colin Powell</a:t>
            </a:r>
            <a:endParaRPr lang="en-US" sz="2000" kern="1200">
              <a:solidFill>
                <a:schemeClr val="bg1"/>
              </a:solidFill>
              <a:latin typeface="+mn-lt"/>
              <a:ea typeface="+mn-ea"/>
              <a:cs typeface="+mn-cs"/>
            </a:endParaRPr>
          </a:p>
        </p:txBody>
      </p:sp>
      <p:sp>
        <p:nvSpPr>
          <p:cNvPr id="33" name="Freeform: Shape 32">
            <a:extLst>
              <a:ext uri="{FF2B5EF4-FFF2-40B4-BE49-F238E27FC236}">
                <a16:creationId xmlns=""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 xmlns:a16="http://schemas.microsoft.com/office/drawing/2014/main" id="{598EBA13-C937-430B-9523-439FE21096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13" descr="Arrow: Slight curve">
            <a:extLst>
              <a:ext uri="{FF2B5EF4-FFF2-40B4-BE49-F238E27FC236}">
                <a16:creationId xmlns="" xmlns:a16="http://schemas.microsoft.com/office/drawing/2014/main" id="{44066D22-ABF9-486E-9870-6C6EB6D083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1865390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7E147E-AC5E-294C-A427-D0EDF4B72E89}"/>
              </a:ext>
            </a:extLst>
          </p:cNvPr>
          <p:cNvSpPr>
            <a:spLocks noGrp="1"/>
          </p:cNvSpPr>
          <p:nvPr>
            <p:ph type="title"/>
          </p:nvPr>
        </p:nvSpPr>
        <p:spPr>
          <a:xfrm>
            <a:off x="492449" y="2584946"/>
            <a:ext cx="6405753" cy="4022668"/>
          </a:xfrm>
        </p:spPr>
        <p:txBody>
          <a:bodyPr vert="horz" lIns="91440" tIns="45720" rIns="91440" bIns="45720" rtlCol="0" anchor="t">
            <a:normAutofit fontScale="90000"/>
          </a:bodyPr>
          <a:lstStyle/>
          <a:p>
            <a:r>
              <a:rPr lang="en-US" sz="6700" b="1" kern="1200" dirty="0">
                <a:solidFill>
                  <a:srgbClr val="C00000"/>
                </a:solidFill>
                <a:latin typeface="+mj-lt"/>
                <a:ea typeface="+mj-ea"/>
                <a:cs typeface="+mj-cs"/>
              </a:rPr>
              <a:t>V</a:t>
            </a:r>
            <a:r>
              <a:rPr lang="en-US" sz="5400" b="1" kern="1200" dirty="0">
                <a:solidFill>
                  <a:schemeClr val="bg1"/>
                </a:solidFill>
                <a:latin typeface="+mj-lt"/>
                <a:ea typeface="+mj-ea"/>
                <a:cs typeface="+mj-cs"/>
              </a:rPr>
              <a:t>olatile</a:t>
            </a:r>
            <a:br>
              <a:rPr lang="en-US" sz="5400" b="1" kern="1200" dirty="0">
                <a:solidFill>
                  <a:schemeClr val="bg1"/>
                </a:solidFill>
                <a:latin typeface="+mj-lt"/>
                <a:ea typeface="+mj-ea"/>
                <a:cs typeface="+mj-cs"/>
              </a:rPr>
            </a:br>
            <a:r>
              <a:rPr lang="en-US" sz="6700" b="1" kern="1200" dirty="0">
                <a:solidFill>
                  <a:srgbClr val="C00000"/>
                </a:solidFill>
                <a:latin typeface="+mj-lt"/>
                <a:ea typeface="+mj-ea"/>
                <a:cs typeface="+mj-cs"/>
              </a:rPr>
              <a:t>U</a:t>
            </a:r>
            <a:r>
              <a:rPr lang="en-US" sz="5400" b="1" kern="1200" dirty="0">
                <a:solidFill>
                  <a:schemeClr val="bg1"/>
                </a:solidFill>
                <a:latin typeface="+mj-lt"/>
                <a:ea typeface="+mj-ea"/>
                <a:cs typeface="+mj-cs"/>
              </a:rPr>
              <a:t>ncertain</a:t>
            </a:r>
            <a:br>
              <a:rPr lang="en-US" sz="5400" b="1" kern="1200" dirty="0">
                <a:solidFill>
                  <a:schemeClr val="bg1"/>
                </a:solidFill>
                <a:latin typeface="+mj-lt"/>
                <a:ea typeface="+mj-ea"/>
                <a:cs typeface="+mj-cs"/>
              </a:rPr>
            </a:br>
            <a:r>
              <a:rPr lang="en-US" sz="6700" b="1" kern="1200" dirty="0">
                <a:solidFill>
                  <a:srgbClr val="C00000"/>
                </a:solidFill>
                <a:latin typeface="+mj-lt"/>
                <a:ea typeface="+mj-ea"/>
                <a:cs typeface="+mj-cs"/>
              </a:rPr>
              <a:t>C</a:t>
            </a:r>
            <a:r>
              <a:rPr lang="en-US" sz="5400" b="1" kern="1200" dirty="0">
                <a:solidFill>
                  <a:schemeClr val="bg1"/>
                </a:solidFill>
                <a:latin typeface="+mj-lt"/>
                <a:ea typeface="+mj-ea"/>
                <a:cs typeface="+mj-cs"/>
              </a:rPr>
              <a:t>omplex</a:t>
            </a:r>
            <a:br>
              <a:rPr lang="en-US" sz="5400" b="1" kern="1200" dirty="0">
                <a:solidFill>
                  <a:schemeClr val="bg1"/>
                </a:solidFill>
                <a:latin typeface="+mj-lt"/>
                <a:ea typeface="+mj-ea"/>
                <a:cs typeface="+mj-cs"/>
              </a:rPr>
            </a:br>
            <a:r>
              <a:rPr lang="en-US" sz="6700" b="1" kern="1200" dirty="0">
                <a:solidFill>
                  <a:srgbClr val="C00000"/>
                </a:solidFill>
                <a:latin typeface="+mj-lt"/>
                <a:ea typeface="+mj-ea"/>
                <a:cs typeface="+mj-cs"/>
              </a:rPr>
              <a:t>A</a:t>
            </a:r>
            <a:r>
              <a:rPr lang="en-US" sz="5400" b="1" kern="1200" dirty="0">
                <a:solidFill>
                  <a:schemeClr val="bg1"/>
                </a:solidFill>
                <a:latin typeface="+mj-lt"/>
                <a:ea typeface="+mj-ea"/>
                <a:cs typeface="+mj-cs"/>
              </a:rPr>
              <a:t>mbiguous</a:t>
            </a:r>
            <a:br>
              <a:rPr lang="en-US" sz="5400" b="1" kern="1200" dirty="0">
                <a:solidFill>
                  <a:schemeClr val="bg1"/>
                </a:solidFill>
                <a:latin typeface="+mj-lt"/>
                <a:ea typeface="+mj-ea"/>
                <a:cs typeface="+mj-cs"/>
              </a:rPr>
            </a:br>
            <a:r>
              <a:rPr lang="en-US" sz="5400" b="1" kern="1200" dirty="0">
                <a:solidFill>
                  <a:schemeClr val="bg1"/>
                </a:solidFill>
                <a:latin typeface="+mj-lt"/>
                <a:ea typeface="+mj-ea"/>
                <a:cs typeface="+mj-cs"/>
              </a:rPr>
              <a:t>Environments</a:t>
            </a:r>
          </a:p>
        </p:txBody>
      </p:sp>
      <p:sp>
        <p:nvSpPr>
          <p:cNvPr id="3" name="TextBox 2">
            <a:extLst>
              <a:ext uri="{FF2B5EF4-FFF2-40B4-BE49-F238E27FC236}">
                <a16:creationId xmlns="" xmlns:a16="http://schemas.microsoft.com/office/drawing/2014/main" id="{690FD832-6FED-FE4A-A0F2-79E5807DD7F0}"/>
              </a:ext>
            </a:extLst>
          </p:cNvPr>
          <p:cNvSpPr txBox="1"/>
          <p:nvPr/>
        </p:nvSpPr>
        <p:spPr>
          <a:xfrm rot="20755531">
            <a:off x="7076017" y="2276612"/>
            <a:ext cx="1290738" cy="461665"/>
          </a:xfrm>
          <a:prstGeom prst="rect">
            <a:avLst/>
          </a:prstGeom>
          <a:noFill/>
        </p:spPr>
        <p:txBody>
          <a:bodyPr wrap="none" rtlCol="0">
            <a:spAutoFit/>
          </a:bodyPr>
          <a:lstStyle/>
          <a:p>
            <a:r>
              <a:rPr lang="en-US" sz="2400" b="1" i="1" dirty="0">
                <a:solidFill>
                  <a:schemeClr val="bg1"/>
                </a:solidFill>
                <a:latin typeface="Courier" pitchFamily="2" charset="0"/>
              </a:rPr>
              <a:t>Brexit</a:t>
            </a:r>
          </a:p>
        </p:txBody>
      </p:sp>
      <p:sp>
        <p:nvSpPr>
          <p:cNvPr id="4" name="TextBox 3">
            <a:extLst>
              <a:ext uri="{FF2B5EF4-FFF2-40B4-BE49-F238E27FC236}">
                <a16:creationId xmlns="" xmlns:a16="http://schemas.microsoft.com/office/drawing/2014/main" id="{43926592-65C8-F64D-9249-A562F494DCD4}"/>
              </a:ext>
            </a:extLst>
          </p:cNvPr>
          <p:cNvSpPr txBox="1"/>
          <p:nvPr/>
        </p:nvSpPr>
        <p:spPr>
          <a:xfrm>
            <a:off x="7674429" y="3332567"/>
            <a:ext cx="2212465" cy="461665"/>
          </a:xfrm>
          <a:prstGeom prst="rect">
            <a:avLst/>
          </a:prstGeom>
          <a:noFill/>
        </p:spPr>
        <p:txBody>
          <a:bodyPr wrap="none" rtlCol="0">
            <a:spAutoFit/>
          </a:bodyPr>
          <a:lstStyle/>
          <a:p>
            <a:r>
              <a:rPr lang="en-US" sz="2400" b="1" i="1" dirty="0">
                <a:solidFill>
                  <a:schemeClr val="bg1"/>
                </a:solidFill>
                <a:latin typeface="Courier" pitchFamily="2" charset="0"/>
              </a:rPr>
              <a:t>Cyber crime</a:t>
            </a:r>
          </a:p>
        </p:txBody>
      </p:sp>
      <p:sp>
        <p:nvSpPr>
          <p:cNvPr id="5" name="TextBox 4">
            <a:extLst>
              <a:ext uri="{FF2B5EF4-FFF2-40B4-BE49-F238E27FC236}">
                <a16:creationId xmlns="" xmlns:a16="http://schemas.microsoft.com/office/drawing/2014/main" id="{A3A9FEA7-2055-2E40-A312-C9B9E28F6C28}"/>
              </a:ext>
            </a:extLst>
          </p:cNvPr>
          <p:cNvSpPr txBox="1"/>
          <p:nvPr/>
        </p:nvSpPr>
        <p:spPr>
          <a:xfrm>
            <a:off x="8853100" y="4751271"/>
            <a:ext cx="2949846" cy="461665"/>
          </a:xfrm>
          <a:prstGeom prst="rect">
            <a:avLst/>
          </a:prstGeom>
          <a:noFill/>
        </p:spPr>
        <p:txBody>
          <a:bodyPr wrap="none" rtlCol="0">
            <a:spAutoFit/>
          </a:bodyPr>
          <a:lstStyle/>
          <a:p>
            <a:r>
              <a:rPr lang="en-US" sz="2400" b="1" i="1" dirty="0">
                <a:solidFill>
                  <a:schemeClr val="bg1"/>
                </a:solidFill>
                <a:latin typeface="Courier" pitchFamily="2" charset="0"/>
              </a:rPr>
              <a:t>Crypto currency</a:t>
            </a:r>
          </a:p>
        </p:txBody>
      </p:sp>
      <p:sp>
        <p:nvSpPr>
          <p:cNvPr id="7" name="TextBox 6">
            <a:extLst>
              <a:ext uri="{FF2B5EF4-FFF2-40B4-BE49-F238E27FC236}">
                <a16:creationId xmlns="" xmlns:a16="http://schemas.microsoft.com/office/drawing/2014/main" id="{B4603348-BD15-BC4A-977E-0D4CD98FF661}"/>
              </a:ext>
            </a:extLst>
          </p:cNvPr>
          <p:cNvSpPr txBox="1"/>
          <p:nvPr/>
        </p:nvSpPr>
        <p:spPr>
          <a:xfrm rot="235881">
            <a:off x="9528109" y="96677"/>
            <a:ext cx="2212465" cy="461665"/>
          </a:xfrm>
          <a:prstGeom prst="rect">
            <a:avLst/>
          </a:prstGeom>
          <a:noFill/>
        </p:spPr>
        <p:txBody>
          <a:bodyPr wrap="none" rtlCol="0">
            <a:spAutoFit/>
          </a:bodyPr>
          <a:lstStyle/>
          <a:p>
            <a:r>
              <a:rPr lang="en-US" sz="2400" b="1" i="1" dirty="0">
                <a:solidFill>
                  <a:schemeClr val="bg1"/>
                </a:solidFill>
                <a:latin typeface="Courier" pitchFamily="2" charset="0"/>
              </a:rPr>
              <a:t>Immigration</a:t>
            </a:r>
          </a:p>
        </p:txBody>
      </p:sp>
      <p:sp>
        <p:nvSpPr>
          <p:cNvPr id="8" name="TextBox 7">
            <a:extLst>
              <a:ext uri="{FF2B5EF4-FFF2-40B4-BE49-F238E27FC236}">
                <a16:creationId xmlns="" xmlns:a16="http://schemas.microsoft.com/office/drawing/2014/main" id="{DF613645-FC03-644E-8BB9-35D9008B5669}"/>
              </a:ext>
            </a:extLst>
          </p:cNvPr>
          <p:cNvSpPr txBox="1"/>
          <p:nvPr/>
        </p:nvSpPr>
        <p:spPr>
          <a:xfrm rot="1142655">
            <a:off x="8704090" y="2517676"/>
            <a:ext cx="2949846" cy="461665"/>
          </a:xfrm>
          <a:prstGeom prst="rect">
            <a:avLst/>
          </a:prstGeom>
          <a:noFill/>
        </p:spPr>
        <p:txBody>
          <a:bodyPr wrap="none" rtlCol="0">
            <a:spAutoFit/>
          </a:bodyPr>
          <a:lstStyle/>
          <a:p>
            <a:r>
              <a:rPr lang="en-US" sz="2400" b="1" i="1" dirty="0">
                <a:solidFill>
                  <a:schemeClr val="bg1"/>
                </a:solidFill>
                <a:latin typeface="Courier" pitchFamily="2" charset="0"/>
              </a:rPr>
              <a:t>Health care law</a:t>
            </a:r>
          </a:p>
        </p:txBody>
      </p:sp>
      <p:sp>
        <p:nvSpPr>
          <p:cNvPr id="9" name="TextBox 8">
            <a:extLst>
              <a:ext uri="{FF2B5EF4-FFF2-40B4-BE49-F238E27FC236}">
                <a16:creationId xmlns="" xmlns:a16="http://schemas.microsoft.com/office/drawing/2014/main" id="{1AD46CCB-92C6-2F4C-A8C9-302838BCA31B}"/>
              </a:ext>
            </a:extLst>
          </p:cNvPr>
          <p:cNvSpPr txBox="1"/>
          <p:nvPr/>
        </p:nvSpPr>
        <p:spPr>
          <a:xfrm>
            <a:off x="10664074" y="2004226"/>
            <a:ext cx="922047" cy="461665"/>
          </a:xfrm>
          <a:prstGeom prst="rect">
            <a:avLst/>
          </a:prstGeom>
          <a:noFill/>
        </p:spPr>
        <p:txBody>
          <a:bodyPr wrap="none" rtlCol="0">
            <a:spAutoFit/>
          </a:bodyPr>
          <a:lstStyle/>
          <a:p>
            <a:r>
              <a:rPr lang="en-US" sz="2400" b="1" i="1" dirty="0">
                <a:solidFill>
                  <a:schemeClr val="bg1"/>
                </a:solidFill>
                <a:latin typeface="Courier" pitchFamily="2" charset="0"/>
              </a:rPr>
              <a:t>GDPR</a:t>
            </a:r>
          </a:p>
        </p:txBody>
      </p:sp>
      <p:sp>
        <p:nvSpPr>
          <p:cNvPr id="13" name="TextBox 12">
            <a:extLst>
              <a:ext uri="{FF2B5EF4-FFF2-40B4-BE49-F238E27FC236}">
                <a16:creationId xmlns="" xmlns:a16="http://schemas.microsoft.com/office/drawing/2014/main" id="{FEEEE911-3199-F54E-B1B1-91E91771AAC0}"/>
              </a:ext>
            </a:extLst>
          </p:cNvPr>
          <p:cNvSpPr txBox="1"/>
          <p:nvPr/>
        </p:nvSpPr>
        <p:spPr>
          <a:xfrm rot="212740">
            <a:off x="6270237" y="3809070"/>
            <a:ext cx="2212465" cy="461665"/>
          </a:xfrm>
          <a:prstGeom prst="rect">
            <a:avLst/>
          </a:prstGeom>
          <a:noFill/>
        </p:spPr>
        <p:txBody>
          <a:bodyPr wrap="none" rtlCol="0">
            <a:spAutoFit/>
          </a:bodyPr>
          <a:lstStyle/>
          <a:p>
            <a:r>
              <a:rPr lang="en-US" sz="2400" b="1" i="1" dirty="0">
                <a:solidFill>
                  <a:schemeClr val="bg1"/>
                </a:solidFill>
                <a:latin typeface="Courier" pitchFamily="2" charset="0"/>
              </a:rPr>
              <a:t>Gig economy</a:t>
            </a:r>
          </a:p>
        </p:txBody>
      </p:sp>
      <p:sp>
        <p:nvSpPr>
          <p:cNvPr id="14" name="TextBox 13">
            <a:extLst>
              <a:ext uri="{FF2B5EF4-FFF2-40B4-BE49-F238E27FC236}">
                <a16:creationId xmlns="" xmlns:a16="http://schemas.microsoft.com/office/drawing/2014/main" id="{65DBFF32-DC26-E14E-97B4-B11884C0DB62}"/>
              </a:ext>
            </a:extLst>
          </p:cNvPr>
          <p:cNvSpPr txBox="1"/>
          <p:nvPr/>
        </p:nvSpPr>
        <p:spPr>
          <a:xfrm rot="20178817">
            <a:off x="6705953" y="4642014"/>
            <a:ext cx="2028119" cy="461665"/>
          </a:xfrm>
          <a:prstGeom prst="rect">
            <a:avLst/>
          </a:prstGeom>
          <a:noFill/>
        </p:spPr>
        <p:txBody>
          <a:bodyPr wrap="none" rtlCol="0">
            <a:spAutoFit/>
          </a:bodyPr>
          <a:lstStyle/>
          <a:p>
            <a:r>
              <a:rPr lang="en-US" sz="2400" b="1" i="1" dirty="0">
                <a:solidFill>
                  <a:schemeClr val="bg1"/>
                </a:solidFill>
                <a:latin typeface="Courier" pitchFamily="2" charset="0"/>
              </a:rPr>
              <a:t>Trade wars</a:t>
            </a:r>
          </a:p>
        </p:txBody>
      </p:sp>
      <p:sp>
        <p:nvSpPr>
          <p:cNvPr id="15" name="TextBox 14">
            <a:extLst>
              <a:ext uri="{FF2B5EF4-FFF2-40B4-BE49-F238E27FC236}">
                <a16:creationId xmlns="" xmlns:a16="http://schemas.microsoft.com/office/drawing/2014/main" id="{432A104E-6601-904F-8634-9DB02DDFFF6B}"/>
              </a:ext>
            </a:extLst>
          </p:cNvPr>
          <p:cNvSpPr txBox="1"/>
          <p:nvPr/>
        </p:nvSpPr>
        <p:spPr>
          <a:xfrm rot="944919">
            <a:off x="7689601" y="5408426"/>
            <a:ext cx="2765501" cy="461665"/>
          </a:xfrm>
          <a:prstGeom prst="rect">
            <a:avLst/>
          </a:prstGeom>
          <a:noFill/>
        </p:spPr>
        <p:txBody>
          <a:bodyPr wrap="none" rtlCol="0">
            <a:spAutoFit/>
          </a:bodyPr>
          <a:lstStyle/>
          <a:p>
            <a:r>
              <a:rPr lang="en-US" sz="2400" b="1" i="1" dirty="0">
                <a:solidFill>
                  <a:schemeClr val="bg1"/>
                </a:solidFill>
                <a:latin typeface="Courier" pitchFamily="2" charset="0"/>
              </a:rPr>
              <a:t>Climate change</a:t>
            </a:r>
          </a:p>
        </p:txBody>
      </p:sp>
      <p:sp>
        <p:nvSpPr>
          <p:cNvPr id="16" name="TextBox 15">
            <a:extLst>
              <a:ext uri="{FF2B5EF4-FFF2-40B4-BE49-F238E27FC236}">
                <a16:creationId xmlns="" xmlns:a16="http://schemas.microsoft.com/office/drawing/2014/main" id="{EC7B8ED8-8A0E-EF4D-B662-519B1259C309}"/>
              </a:ext>
            </a:extLst>
          </p:cNvPr>
          <p:cNvSpPr txBox="1"/>
          <p:nvPr/>
        </p:nvSpPr>
        <p:spPr>
          <a:xfrm rot="20757869">
            <a:off x="3625786" y="1090580"/>
            <a:ext cx="4793300" cy="461665"/>
          </a:xfrm>
          <a:prstGeom prst="rect">
            <a:avLst/>
          </a:prstGeom>
          <a:noFill/>
        </p:spPr>
        <p:txBody>
          <a:bodyPr wrap="none" rtlCol="0">
            <a:spAutoFit/>
          </a:bodyPr>
          <a:lstStyle/>
          <a:p>
            <a:r>
              <a:rPr lang="en-US" sz="2400" b="1" i="1" dirty="0">
                <a:solidFill>
                  <a:schemeClr val="bg1"/>
                </a:solidFill>
                <a:latin typeface="Courier" pitchFamily="2" charset="0"/>
              </a:rPr>
              <a:t>Domestic/Global terrorism</a:t>
            </a:r>
          </a:p>
        </p:txBody>
      </p:sp>
      <p:sp>
        <p:nvSpPr>
          <p:cNvPr id="17" name="TextBox 16">
            <a:extLst>
              <a:ext uri="{FF2B5EF4-FFF2-40B4-BE49-F238E27FC236}">
                <a16:creationId xmlns="" xmlns:a16="http://schemas.microsoft.com/office/drawing/2014/main" id="{928CB132-8DD6-C841-974F-2C83D52AC4A8}"/>
              </a:ext>
            </a:extLst>
          </p:cNvPr>
          <p:cNvSpPr txBox="1"/>
          <p:nvPr/>
        </p:nvSpPr>
        <p:spPr>
          <a:xfrm rot="1142655">
            <a:off x="9783019" y="3982191"/>
            <a:ext cx="2396810" cy="461665"/>
          </a:xfrm>
          <a:prstGeom prst="rect">
            <a:avLst/>
          </a:prstGeom>
          <a:noFill/>
        </p:spPr>
        <p:txBody>
          <a:bodyPr wrap="none" rtlCol="0">
            <a:spAutoFit/>
          </a:bodyPr>
          <a:lstStyle/>
          <a:p>
            <a:r>
              <a:rPr lang="en-US" sz="2400" b="1" i="1" dirty="0">
                <a:solidFill>
                  <a:schemeClr val="bg1"/>
                </a:solidFill>
                <a:latin typeface="Courier" pitchFamily="2" charset="0"/>
              </a:rPr>
              <a:t>Global Trade</a:t>
            </a:r>
          </a:p>
        </p:txBody>
      </p:sp>
      <p:sp>
        <p:nvSpPr>
          <p:cNvPr id="18" name="TextBox 17">
            <a:extLst>
              <a:ext uri="{FF2B5EF4-FFF2-40B4-BE49-F238E27FC236}">
                <a16:creationId xmlns="" xmlns:a16="http://schemas.microsoft.com/office/drawing/2014/main" id="{AB4E26C2-E624-6E47-B78F-6F199D91C298}"/>
              </a:ext>
            </a:extLst>
          </p:cNvPr>
          <p:cNvSpPr txBox="1"/>
          <p:nvPr/>
        </p:nvSpPr>
        <p:spPr>
          <a:xfrm>
            <a:off x="6009447" y="1583409"/>
            <a:ext cx="3687228" cy="461665"/>
          </a:xfrm>
          <a:prstGeom prst="rect">
            <a:avLst/>
          </a:prstGeom>
          <a:noFill/>
        </p:spPr>
        <p:txBody>
          <a:bodyPr wrap="none" rtlCol="0">
            <a:spAutoFit/>
          </a:bodyPr>
          <a:lstStyle/>
          <a:p>
            <a:r>
              <a:rPr lang="en-US" sz="2400" b="1" i="1" dirty="0">
                <a:solidFill>
                  <a:schemeClr val="bg1"/>
                </a:solidFill>
                <a:latin typeface="Courier" pitchFamily="2" charset="0"/>
              </a:rPr>
              <a:t>Workforce shortages</a:t>
            </a:r>
          </a:p>
        </p:txBody>
      </p:sp>
      <p:sp>
        <p:nvSpPr>
          <p:cNvPr id="19" name="TextBox 18">
            <a:extLst>
              <a:ext uri="{FF2B5EF4-FFF2-40B4-BE49-F238E27FC236}">
                <a16:creationId xmlns="" xmlns:a16="http://schemas.microsoft.com/office/drawing/2014/main" id="{81889F70-AEF7-134F-B770-603D151C400F}"/>
              </a:ext>
            </a:extLst>
          </p:cNvPr>
          <p:cNvSpPr txBox="1"/>
          <p:nvPr/>
        </p:nvSpPr>
        <p:spPr>
          <a:xfrm>
            <a:off x="8141702" y="6228167"/>
            <a:ext cx="3897989" cy="461665"/>
          </a:xfrm>
          <a:prstGeom prst="rect">
            <a:avLst/>
          </a:prstGeom>
          <a:noFill/>
        </p:spPr>
        <p:txBody>
          <a:bodyPr wrap="square" rtlCol="0">
            <a:spAutoFit/>
          </a:bodyPr>
          <a:lstStyle/>
          <a:p>
            <a:r>
              <a:rPr lang="en-US" sz="2400" b="1" i="1" dirty="0">
                <a:solidFill>
                  <a:schemeClr val="bg1"/>
                </a:solidFill>
                <a:latin typeface="Courier" pitchFamily="2" charset="0"/>
              </a:rPr>
              <a:t>Global cyber policy</a:t>
            </a:r>
          </a:p>
        </p:txBody>
      </p:sp>
      <p:sp>
        <p:nvSpPr>
          <p:cNvPr id="20" name="TextBox 19">
            <a:extLst>
              <a:ext uri="{FF2B5EF4-FFF2-40B4-BE49-F238E27FC236}">
                <a16:creationId xmlns="" xmlns:a16="http://schemas.microsoft.com/office/drawing/2014/main" id="{C5EFF9E4-2A5B-8749-870D-A0216F974E4E}"/>
              </a:ext>
            </a:extLst>
          </p:cNvPr>
          <p:cNvSpPr txBox="1"/>
          <p:nvPr/>
        </p:nvSpPr>
        <p:spPr>
          <a:xfrm rot="21166350">
            <a:off x="8796519" y="914826"/>
            <a:ext cx="3318537" cy="461665"/>
          </a:xfrm>
          <a:prstGeom prst="rect">
            <a:avLst/>
          </a:prstGeom>
          <a:noFill/>
        </p:spPr>
        <p:txBody>
          <a:bodyPr wrap="none" rtlCol="0">
            <a:spAutoFit/>
          </a:bodyPr>
          <a:lstStyle/>
          <a:p>
            <a:r>
              <a:rPr lang="en-US" sz="2400" b="1" i="1" dirty="0">
                <a:solidFill>
                  <a:schemeClr val="bg1"/>
                </a:solidFill>
                <a:latin typeface="Courier" pitchFamily="2" charset="0"/>
              </a:rPr>
              <a:t>Political climate</a:t>
            </a:r>
          </a:p>
        </p:txBody>
      </p:sp>
      <p:sp>
        <p:nvSpPr>
          <p:cNvPr id="21" name="TextBox 20">
            <a:extLst>
              <a:ext uri="{FF2B5EF4-FFF2-40B4-BE49-F238E27FC236}">
                <a16:creationId xmlns="" xmlns:a16="http://schemas.microsoft.com/office/drawing/2014/main" id="{83BE493D-EADB-324A-AB3C-D309DD6567AF}"/>
              </a:ext>
            </a:extLst>
          </p:cNvPr>
          <p:cNvSpPr txBox="1"/>
          <p:nvPr/>
        </p:nvSpPr>
        <p:spPr>
          <a:xfrm rot="20757869">
            <a:off x="4601381" y="3581453"/>
            <a:ext cx="2028119" cy="461665"/>
          </a:xfrm>
          <a:prstGeom prst="rect">
            <a:avLst/>
          </a:prstGeom>
          <a:noFill/>
        </p:spPr>
        <p:txBody>
          <a:bodyPr wrap="none" rtlCol="0">
            <a:spAutoFit/>
          </a:bodyPr>
          <a:lstStyle/>
          <a:p>
            <a:r>
              <a:rPr lang="en-US" sz="2400" b="1" i="1" dirty="0">
                <a:solidFill>
                  <a:schemeClr val="bg1"/>
                </a:solidFill>
                <a:latin typeface="Courier" pitchFamily="2" charset="0"/>
              </a:rPr>
              <a:t>Automation</a:t>
            </a:r>
          </a:p>
        </p:txBody>
      </p:sp>
      <p:sp>
        <p:nvSpPr>
          <p:cNvPr id="22" name="TextBox 21">
            <a:extLst>
              <a:ext uri="{FF2B5EF4-FFF2-40B4-BE49-F238E27FC236}">
                <a16:creationId xmlns="" xmlns:a16="http://schemas.microsoft.com/office/drawing/2014/main" id="{254A3F09-F581-D14C-B2E9-7EB9659C37A7}"/>
              </a:ext>
            </a:extLst>
          </p:cNvPr>
          <p:cNvSpPr txBox="1"/>
          <p:nvPr/>
        </p:nvSpPr>
        <p:spPr>
          <a:xfrm rot="684645">
            <a:off x="3752580" y="2571076"/>
            <a:ext cx="4424609" cy="461665"/>
          </a:xfrm>
          <a:prstGeom prst="rect">
            <a:avLst/>
          </a:prstGeom>
          <a:noFill/>
        </p:spPr>
        <p:txBody>
          <a:bodyPr wrap="none" rtlCol="0">
            <a:spAutoFit/>
          </a:bodyPr>
          <a:lstStyle/>
          <a:p>
            <a:r>
              <a:rPr lang="en-US" sz="2400" b="1" i="1" dirty="0">
                <a:solidFill>
                  <a:schemeClr val="bg1"/>
                </a:solidFill>
                <a:latin typeface="Courier" pitchFamily="2" charset="0"/>
              </a:rPr>
              <a:t>Artificial Intelligence</a:t>
            </a:r>
          </a:p>
        </p:txBody>
      </p:sp>
      <p:sp>
        <p:nvSpPr>
          <p:cNvPr id="23" name="TextBox 22">
            <a:extLst>
              <a:ext uri="{FF2B5EF4-FFF2-40B4-BE49-F238E27FC236}">
                <a16:creationId xmlns="" xmlns:a16="http://schemas.microsoft.com/office/drawing/2014/main" id="{2B208A1F-ABEC-5548-9F05-0B9FABF09333}"/>
              </a:ext>
            </a:extLst>
          </p:cNvPr>
          <p:cNvSpPr txBox="1"/>
          <p:nvPr/>
        </p:nvSpPr>
        <p:spPr>
          <a:xfrm rot="759394">
            <a:off x="5620605" y="5997334"/>
            <a:ext cx="2028119" cy="461665"/>
          </a:xfrm>
          <a:prstGeom prst="rect">
            <a:avLst/>
          </a:prstGeom>
          <a:noFill/>
        </p:spPr>
        <p:txBody>
          <a:bodyPr wrap="none" rtlCol="0">
            <a:spAutoFit/>
          </a:bodyPr>
          <a:lstStyle/>
          <a:p>
            <a:r>
              <a:rPr lang="en-US" sz="2400" b="1" i="1" dirty="0">
                <a:solidFill>
                  <a:schemeClr val="bg1"/>
                </a:solidFill>
                <a:latin typeface="Courier" pitchFamily="2" charset="0"/>
              </a:rPr>
              <a:t>Ransomware</a:t>
            </a:r>
          </a:p>
        </p:txBody>
      </p:sp>
      <p:sp>
        <p:nvSpPr>
          <p:cNvPr id="24" name="TextBox 23">
            <a:extLst>
              <a:ext uri="{FF2B5EF4-FFF2-40B4-BE49-F238E27FC236}">
                <a16:creationId xmlns="" xmlns:a16="http://schemas.microsoft.com/office/drawing/2014/main" id="{A7B27566-44A5-4146-A211-2EAEBEC9F2D8}"/>
              </a:ext>
            </a:extLst>
          </p:cNvPr>
          <p:cNvSpPr txBox="1"/>
          <p:nvPr/>
        </p:nvSpPr>
        <p:spPr>
          <a:xfrm rot="371677">
            <a:off x="5646469" y="275361"/>
            <a:ext cx="4055919" cy="461665"/>
          </a:xfrm>
          <a:prstGeom prst="rect">
            <a:avLst/>
          </a:prstGeom>
          <a:noFill/>
        </p:spPr>
        <p:txBody>
          <a:bodyPr wrap="none" rtlCol="0">
            <a:spAutoFit/>
          </a:bodyPr>
          <a:lstStyle/>
          <a:p>
            <a:r>
              <a:rPr lang="en-US" sz="2400" b="1" i="1" dirty="0">
                <a:solidFill>
                  <a:schemeClr val="bg1"/>
                </a:solidFill>
                <a:latin typeface="Courier" pitchFamily="2" charset="0"/>
              </a:rPr>
              <a:t>Technology innovation</a:t>
            </a:r>
          </a:p>
        </p:txBody>
      </p:sp>
      <p:sp>
        <p:nvSpPr>
          <p:cNvPr id="25" name="TextBox 24">
            <a:extLst>
              <a:ext uri="{FF2B5EF4-FFF2-40B4-BE49-F238E27FC236}">
                <a16:creationId xmlns="" xmlns:a16="http://schemas.microsoft.com/office/drawing/2014/main" id="{3B05B36D-B67F-1F4E-99C9-1E240C9A0820}"/>
              </a:ext>
            </a:extLst>
          </p:cNvPr>
          <p:cNvSpPr txBox="1"/>
          <p:nvPr/>
        </p:nvSpPr>
        <p:spPr>
          <a:xfrm rot="406428">
            <a:off x="3618016" y="638288"/>
            <a:ext cx="2212465" cy="461665"/>
          </a:xfrm>
          <a:prstGeom prst="rect">
            <a:avLst/>
          </a:prstGeom>
          <a:noFill/>
        </p:spPr>
        <p:txBody>
          <a:bodyPr wrap="none" rtlCol="0">
            <a:spAutoFit/>
          </a:bodyPr>
          <a:lstStyle/>
          <a:p>
            <a:r>
              <a:rPr lang="en-US" sz="2400" b="1" i="1" dirty="0">
                <a:solidFill>
                  <a:schemeClr val="bg1"/>
                </a:solidFill>
                <a:latin typeface="Courier" pitchFamily="2" charset="0"/>
              </a:rPr>
              <a:t>Competition</a:t>
            </a:r>
          </a:p>
        </p:txBody>
      </p:sp>
      <p:sp>
        <p:nvSpPr>
          <p:cNvPr id="26" name="TextBox 25">
            <a:extLst>
              <a:ext uri="{FF2B5EF4-FFF2-40B4-BE49-F238E27FC236}">
                <a16:creationId xmlns="" xmlns:a16="http://schemas.microsoft.com/office/drawing/2014/main" id="{5BEAB4BC-E2AE-194C-970B-BB8788A54A07}"/>
              </a:ext>
            </a:extLst>
          </p:cNvPr>
          <p:cNvSpPr txBox="1"/>
          <p:nvPr/>
        </p:nvSpPr>
        <p:spPr>
          <a:xfrm rot="1142655">
            <a:off x="8590445" y="4135378"/>
            <a:ext cx="2212465" cy="461665"/>
          </a:xfrm>
          <a:prstGeom prst="rect">
            <a:avLst/>
          </a:prstGeom>
          <a:noFill/>
        </p:spPr>
        <p:txBody>
          <a:bodyPr wrap="none" rtlCol="0">
            <a:spAutoFit/>
          </a:bodyPr>
          <a:lstStyle/>
          <a:p>
            <a:r>
              <a:rPr lang="en-US" sz="2400" b="1" i="1" dirty="0">
                <a:solidFill>
                  <a:schemeClr val="bg1"/>
                </a:solidFill>
                <a:latin typeface="Courier" pitchFamily="2" charset="0"/>
              </a:rPr>
              <a:t>Adversaries</a:t>
            </a:r>
          </a:p>
        </p:txBody>
      </p:sp>
      <p:sp>
        <p:nvSpPr>
          <p:cNvPr id="27" name="TextBox 26">
            <a:extLst>
              <a:ext uri="{FF2B5EF4-FFF2-40B4-BE49-F238E27FC236}">
                <a16:creationId xmlns="" xmlns:a16="http://schemas.microsoft.com/office/drawing/2014/main" id="{8534EAE3-4FFE-6147-B3E6-0EE4FAFA32B6}"/>
              </a:ext>
            </a:extLst>
          </p:cNvPr>
          <p:cNvSpPr txBox="1"/>
          <p:nvPr/>
        </p:nvSpPr>
        <p:spPr>
          <a:xfrm rot="502529">
            <a:off x="5510997" y="5118324"/>
            <a:ext cx="737702" cy="461665"/>
          </a:xfrm>
          <a:prstGeom prst="rect">
            <a:avLst/>
          </a:prstGeom>
          <a:noFill/>
        </p:spPr>
        <p:txBody>
          <a:bodyPr wrap="none" rtlCol="0">
            <a:spAutoFit/>
          </a:bodyPr>
          <a:lstStyle/>
          <a:p>
            <a:r>
              <a:rPr lang="en-US" sz="2400" b="1" i="1" dirty="0">
                <a:solidFill>
                  <a:schemeClr val="bg1"/>
                </a:solidFill>
                <a:latin typeface="Courier" pitchFamily="2" charset="0"/>
              </a:rPr>
              <a:t>IoT</a:t>
            </a:r>
          </a:p>
        </p:txBody>
      </p:sp>
      <p:sp>
        <p:nvSpPr>
          <p:cNvPr id="28" name="TextBox 27">
            <a:extLst>
              <a:ext uri="{FF2B5EF4-FFF2-40B4-BE49-F238E27FC236}">
                <a16:creationId xmlns="" xmlns:a16="http://schemas.microsoft.com/office/drawing/2014/main" id="{84CCD771-9A9C-934B-A664-06F69799819A}"/>
              </a:ext>
            </a:extLst>
          </p:cNvPr>
          <p:cNvSpPr txBox="1"/>
          <p:nvPr/>
        </p:nvSpPr>
        <p:spPr>
          <a:xfrm rot="20757869">
            <a:off x="4199639" y="4646921"/>
            <a:ext cx="3134191" cy="461665"/>
          </a:xfrm>
          <a:prstGeom prst="rect">
            <a:avLst/>
          </a:prstGeom>
          <a:noFill/>
        </p:spPr>
        <p:txBody>
          <a:bodyPr wrap="none" rtlCol="0">
            <a:spAutoFit/>
          </a:bodyPr>
          <a:lstStyle/>
          <a:p>
            <a:r>
              <a:rPr lang="en-US" sz="2400" b="1" i="1" dirty="0">
                <a:solidFill>
                  <a:schemeClr val="bg1"/>
                </a:solidFill>
                <a:latin typeface="Courier" pitchFamily="2" charset="0"/>
              </a:rPr>
              <a:t>Machine Learning</a:t>
            </a:r>
          </a:p>
        </p:txBody>
      </p:sp>
    </p:spTree>
    <p:extLst>
      <p:ext uri="{BB962C8B-B14F-4D97-AF65-F5344CB8AC3E}">
        <p14:creationId xmlns:p14="http://schemas.microsoft.com/office/powerpoint/2010/main" val="1827561885"/>
      </p:ext>
    </p:extLst>
  </p:cSld>
  <p:clrMapOvr>
    <a:overrideClrMapping bg1="dk1" tx1="lt1" bg2="dk2" tx2="lt2" accent1="accent1" accent2="accent2" accent3="accent3" accent4="accent4" accent5="accent5" accent6="accent6" hlink="hlink" folHlink="folHlink"/>
  </p:clrMapOvr>
  <p:transition spd="slow" advClick="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7E147E-AC5E-294C-A427-D0EDF4B72E89}"/>
              </a:ext>
            </a:extLst>
          </p:cNvPr>
          <p:cNvSpPr>
            <a:spLocks noGrp="1"/>
          </p:cNvSpPr>
          <p:nvPr>
            <p:ph type="title"/>
          </p:nvPr>
        </p:nvSpPr>
        <p:spPr>
          <a:xfrm>
            <a:off x="333780" y="135883"/>
            <a:ext cx="6405753" cy="3587502"/>
          </a:xfrm>
        </p:spPr>
        <p:txBody>
          <a:bodyPr vert="horz" lIns="91440" tIns="45720" rIns="91440" bIns="45720" rtlCol="0" anchor="t">
            <a:normAutofit fontScale="90000"/>
          </a:bodyPr>
          <a:lstStyle/>
          <a:p>
            <a:r>
              <a:rPr lang="en-US" sz="6700" b="1" kern="1200" dirty="0">
                <a:solidFill>
                  <a:srgbClr val="C00000"/>
                </a:solidFill>
                <a:latin typeface="+mj-lt"/>
                <a:ea typeface="+mj-ea"/>
                <a:cs typeface="+mj-cs"/>
              </a:rPr>
              <a:t>V</a:t>
            </a:r>
            <a:r>
              <a:rPr lang="en-US" sz="5400" b="1" kern="1200" dirty="0">
                <a:solidFill>
                  <a:schemeClr val="bg1"/>
                </a:solidFill>
                <a:latin typeface="+mj-lt"/>
                <a:ea typeface="+mj-ea"/>
                <a:cs typeface="+mj-cs"/>
              </a:rPr>
              <a:t>olatile</a:t>
            </a:r>
            <a:br>
              <a:rPr lang="en-US" sz="5400" b="1" kern="1200" dirty="0">
                <a:solidFill>
                  <a:schemeClr val="bg1"/>
                </a:solidFill>
                <a:latin typeface="+mj-lt"/>
                <a:ea typeface="+mj-ea"/>
                <a:cs typeface="+mj-cs"/>
              </a:rPr>
            </a:br>
            <a:r>
              <a:rPr lang="en-US" sz="6700" b="1" kern="1200" dirty="0">
                <a:solidFill>
                  <a:srgbClr val="C00000"/>
                </a:solidFill>
                <a:latin typeface="+mj-lt"/>
                <a:ea typeface="+mj-ea"/>
                <a:cs typeface="+mj-cs"/>
              </a:rPr>
              <a:t>U</a:t>
            </a:r>
            <a:r>
              <a:rPr lang="en-US" sz="5400" b="1" kern="1200" dirty="0">
                <a:solidFill>
                  <a:schemeClr val="bg1"/>
                </a:solidFill>
                <a:latin typeface="+mj-lt"/>
                <a:ea typeface="+mj-ea"/>
                <a:cs typeface="+mj-cs"/>
              </a:rPr>
              <a:t>ncertain</a:t>
            </a:r>
            <a:br>
              <a:rPr lang="en-US" sz="5400" b="1" kern="1200" dirty="0">
                <a:solidFill>
                  <a:schemeClr val="bg1"/>
                </a:solidFill>
                <a:latin typeface="+mj-lt"/>
                <a:ea typeface="+mj-ea"/>
                <a:cs typeface="+mj-cs"/>
              </a:rPr>
            </a:br>
            <a:r>
              <a:rPr lang="en-US" sz="6700" b="1" kern="1200" dirty="0">
                <a:solidFill>
                  <a:srgbClr val="C00000"/>
                </a:solidFill>
                <a:latin typeface="+mj-lt"/>
                <a:ea typeface="+mj-ea"/>
                <a:cs typeface="+mj-cs"/>
              </a:rPr>
              <a:t>C</a:t>
            </a:r>
            <a:r>
              <a:rPr lang="en-US" sz="5400" b="1" kern="1200" dirty="0">
                <a:solidFill>
                  <a:schemeClr val="bg1"/>
                </a:solidFill>
                <a:latin typeface="+mj-lt"/>
                <a:ea typeface="+mj-ea"/>
                <a:cs typeface="+mj-cs"/>
              </a:rPr>
              <a:t>omplex</a:t>
            </a:r>
            <a:br>
              <a:rPr lang="en-US" sz="5400" b="1" kern="1200" dirty="0">
                <a:solidFill>
                  <a:schemeClr val="bg1"/>
                </a:solidFill>
                <a:latin typeface="+mj-lt"/>
                <a:ea typeface="+mj-ea"/>
                <a:cs typeface="+mj-cs"/>
              </a:rPr>
            </a:br>
            <a:r>
              <a:rPr lang="en-US" sz="6700" b="1" kern="1200" dirty="0">
                <a:solidFill>
                  <a:srgbClr val="C00000"/>
                </a:solidFill>
                <a:latin typeface="+mj-lt"/>
                <a:ea typeface="+mj-ea"/>
                <a:cs typeface="+mj-cs"/>
              </a:rPr>
              <a:t>A</a:t>
            </a:r>
            <a:r>
              <a:rPr lang="en-US" sz="5400" b="1" kern="1200" dirty="0">
                <a:solidFill>
                  <a:schemeClr val="bg1"/>
                </a:solidFill>
                <a:latin typeface="+mj-lt"/>
                <a:ea typeface="+mj-ea"/>
                <a:cs typeface="+mj-cs"/>
              </a:rPr>
              <a:t>mbiguous</a:t>
            </a:r>
            <a:br>
              <a:rPr lang="en-US" sz="5400" b="1" kern="1200" dirty="0">
                <a:solidFill>
                  <a:schemeClr val="bg1"/>
                </a:solidFill>
                <a:latin typeface="+mj-lt"/>
                <a:ea typeface="+mj-ea"/>
                <a:cs typeface="+mj-cs"/>
              </a:rPr>
            </a:br>
            <a:r>
              <a:rPr lang="en-US" sz="5400" b="1" kern="1200" dirty="0">
                <a:solidFill>
                  <a:schemeClr val="bg1"/>
                </a:solidFill>
                <a:latin typeface="+mj-lt"/>
                <a:ea typeface="+mj-ea"/>
                <a:cs typeface="+mj-cs"/>
              </a:rPr>
              <a:t>Environments lead to …</a:t>
            </a:r>
          </a:p>
        </p:txBody>
      </p:sp>
      <p:sp>
        <p:nvSpPr>
          <p:cNvPr id="18" name="TextBox 17">
            <a:extLst>
              <a:ext uri="{FF2B5EF4-FFF2-40B4-BE49-F238E27FC236}">
                <a16:creationId xmlns="" xmlns:a16="http://schemas.microsoft.com/office/drawing/2014/main" id="{AB4E26C2-E624-6E47-B78F-6F199D91C298}"/>
              </a:ext>
            </a:extLst>
          </p:cNvPr>
          <p:cNvSpPr txBox="1"/>
          <p:nvPr/>
        </p:nvSpPr>
        <p:spPr>
          <a:xfrm>
            <a:off x="4935253" y="4296844"/>
            <a:ext cx="7033373"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i="1" dirty="0">
                <a:solidFill>
                  <a:schemeClr val="bg1"/>
                </a:solidFill>
                <a:latin typeface="Courier" pitchFamily="2" charset="0"/>
              </a:rPr>
              <a:t>Poor decision-making</a:t>
            </a:r>
          </a:p>
          <a:p>
            <a:pPr marL="342900" indent="-342900">
              <a:buFont typeface="Arial" panose="020B0604020202020204" pitchFamily="34" charset="0"/>
              <a:buChar char="•"/>
            </a:pPr>
            <a:r>
              <a:rPr lang="en-US" sz="2400" b="1" i="1" dirty="0">
                <a:solidFill>
                  <a:schemeClr val="bg1"/>
                </a:solidFill>
                <a:latin typeface="Courier" pitchFamily="2" charset="0"/>
              </a:rPr>
              <a:t>Unnecessary risks</a:t>
            </a:r>
          </a:p>
          <a:p>
            <a:pPr marL="342900" indent="-342900">
              <a:buFont typeface="Arial" panose="020B0604020202020204" pitchFamily="34" charset="0"/>
              <a:buChar char="•"/>
            </a:pPr>
            <a:r>
              <a:rPr lang="en-US" sz="2400" b="1" i="1" dirty="0">
                <a:solidFill>
                  <a:schemeClr val="bg1"/>
                </a:solidFill>
                <a:latin typeface="Courier" pitchFamily="2" charset="0"/>
              </a:rPr>
              <a:t>Workforce turnover</a:t>
            </a:r>
          </a:p>
          <a:p>
            <a:pPr marL="342900" indent="-342900">
              <a:buFont typeface="Arial" panose="020B0604020202020204" pitchFamily="34" charset="0"/>
              <a:buChar char="•"/>
            </a:pPr>
            <a:r>
              <a:rPr lang="en-US" sz="2400" b="1" i="1" dirty="0">
                <a:solidFill>
                  <a:schemeClr val="bg1"/>
                </a:solidFill>
                <a:latin typeface="Courier" pitchFamily="2" charset="0"/>
              </a:rPr>
              <a:t>Damaged culture</a:t>
            </a:r>
          </a:p>
          <a:p>
            <a:pPr marL="342900" indent="-342900">
              <a:buFont typeface="Arial" panose="020B0604020202020204" pitchFamily="34" charset="0"/>
              <a:buChar char="•"/>
            </a:pPr>
            <a:r>
              <a:rPr lang="en-US" sz="2400" b="1" i="1" dirty="0">
                <a:solidFill>
                  <a:schemeClr val="bg1"/>
                </a:solidFill>
                <a:latin typeface="Courier" pitchFamily="2" charset="0"/>
              </a:rPr>
              <a:t>Competitive losses</a:t>
            </a:r>
          </a:p>
          <a:p>
            <a:pPr marL="342900" indent="-342900">
              <a:buFont typeface="Arial" panose="020B0604020202020204" pitchFamily="34" charset="0"/>
              <a:buChar char="•"/>
            </a:pPr>
            <a:r>
              <a:rPr lang="en-US" sz="2400" b="1" i="1" dirty="0">
                <a:solidFill>
                  <a:schemeClr val="bg1"/>
                </a:solidFill>
                <a:latin typeface="Courier" pitchFamily="2" charset="0"/>
              </a:rPr>
              <a:t>…</a:t>
            </a:r>
          </a:p>
          <a:p>
            <a:pPr marL="342900" indent="-342900">
              <a:buFont typeface="Arial" panose="020B0604020202020204" pitchFamily="34" charset="0"/>
              <a:buChar char="•"/>
            </a:pPr>
            <a:endParaRPr lang="en-US" sz="2400" b="1" i="1" dirty="0">
              <a:solidFill>
                <a:schemeClr val="bg1"/>
              </a:solidFill>
              <a:latin typeface="Courier" pitchFamily="2" charset="0"/>
            </a:endParaRPr>
          </a:p>
        </p:txBody>
      </p:sp>
    </p:spTree>
    <p:extLst>
      <p:ext uri="{BB962C8B-B14F-4D97-AF65-F5344CB8AC3E}">
        <p14:creationId xmlns:p14="http://schemas.microsoft.com/office/powerpoint/2010/main" val="381701559"/>
      </p:ext>
    </p:extLst>
  </p:cSld>
  <p:clrMapOvr>
    <a:overrideClrMapping bg1="dk1" tx1="lt1" bg2="dk2" tx2="lt2" accent1="accent1" accent2="accent2" accent3="accent3" accent4="accent4" accent5="accent5" accent6="accent6" hlink="hlink" folHlink="folHlink"/>
  </p:clrMapOvr>
  <p:transition spd="slow" advClick="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39D39A94-784E-1C4C-82C1-DA0A25DCA247}"/>
              </a:ext>
            </a:extLst>
          </p:cNvPr>
          <p:cNvGraphicFramePr/>
          <p:nvPr>
            <p:extLst>
              <p:ext uri="{D42A27DB-BD31-4B8C-83A1-F6EECF244321}">
                <p14:modId xmlns:p14="http://schemas.microsoft.com/office/powerpoint/2010/main" val="2551596112"/>
              </p:ext>
            </p:extLst>
          </p:nvPr>
        </p:nvGraphicFramePr>
        <p:xfrm>
          <a:off x="2380341" y="1055914"/>
          <a:ext cx="7657037" cy="48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66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39D39A94-784E-1C4C-82C1-DA0A25DCA247}"/>
              </a:ext>
            </a:extLst>
          </p:cNvPr>
          <p:cNvGraphicFramePr/>
          <p:nvPr>
            <p:extLst>
              <p:ext uri="{D42A27DB-BD31-4B8C-83A1-F6EECF244321}">
                <p14:modId xmlns:p14="http://schemas.microsoft.com/office/powerpoint/2010/main" val="4031923051"/>
              </p:ext>
            </p:extLst>
          </p:nvPr>
        </p:nvGraphicFramePr>
        <p:xfrm>
          <a:off x="4009445" y="141516"/>
          <a:ext cx="4682610" cy="334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 xmlns:a16="http://schemas.microsoft.com/office/drawing/2014/main" id="{3AB9F063-D043-D04F-B5F0-C8D1C73845D2}"/>
              </a:ext>
            </a:extLst>
          </p:cNvPr>
          <p:cNvSpPr txBox="1"/>
          <p:nvPr/>
        </p:nvSpPr>
        <p:spPr>
          <a:xfrm>
            <a:off x="2258220" y="4282335"/>
            <a:ext cx="8185061" cy="2308324"/>
          </a:xfrm>
          <a:prstGeom prst="rect">
            <a:avLst/>
          </a:prstGeom>
          <a:noFill/>
          <a:ln>
            <a:noFill/>
          </a:ln>
        </p:spPr>
        <p:txBody>
          <a:bodyPr wrap="none" rtlCol="0">
            <a:spAutoFit/>
          </a:bodyPr>
          <a:lstStyle/>
          <a:p>
            <a:pPr marL="571500" indent="-571500" algn="ctr">
              <a:buFont typeface="Arial Unicode MS" panose="020B0604020202020204" pitchFamily="34" charset="-128"/>
              <a:buChar char="➤"/>
            </a:pPr>
            <a:r>
              <a:rPr lang="en-US" sz="3600" dirty="0"/>
              <a:t>How much do you know?</a:t>
            </a:r>
          </a:p>
          <a:p>
            <a:pPr marL="571500" indent="-571500" algn="ctr">
              <a:buFont typeface="Arial Unicode MS" panose="020B0604020202020204" pitchFamily="34" charset="-128"/>
              <a:buChar char="➤"/>
            </a:pPr>
            <a:r>
              <a:rPr lang="en-US" sz="3600" dirty="0">
                <a:solidFill>
                  <a:schemeClr val="accent1"/>
                </a:solidFill>
              </a:rPr>
              <a:t>How well can you predict the outcome?</a:t>
            </a:r>
          </a:p>
          <a:p>
            <a:pPr marL="571500" indent="-571500" algn="ctr">
              <a:buFont typeface="Arial Unicode MS" panose="020B0604020202020204" pitchFamily="34" charset="-128"/>
              <a:buChar char="➤"/>
            </a:pPr>
            <a:r>
              <a:rPr lang="en-US" sz="3600" dirty="0"/>
              <a:t>Why is the innovation necessary?</a:t>
            </a:r>
          </a:p>
          <a:p>
            <a:pPr marL="571500" indent="-571500" algn="ctr">
              <a:buFont typeface="Arial Unicode MS" panose="020B0604020202020204" pitchFamily="34" charset="-128"/>
              <a:buChar char="➤"/>
            </a:pPr>
            <a:r>
              <a:rPr lang="en-US" sz="3600" dirty="0">
                <a:solidFill>
                  <a:schemeClr val="accent1"/>
                </a:solidFill>
              </a:rPr>
              <a:t>What are you willing to risk?</a:t>
            </a:r>
          </a:p>
        </p:txBody>
      </p:sp>
      <p:cxnSp>
        <p:nvCxnSpPr>
          <p:cNvPr id="5" name="Straight Connector 4">
            <a:extLst>
              <a:ext uri="{FF2B5EF4-FFF2-40B4-BE49-F238E27FC236}">
                <a16:creationId xmlns="" xmlns:a16="http://schemas.microsoft.com/office/drawing/2014/main" id="{AE093FFD-1AAB-9B4E-86AA-09926A977393}"/>
              </a:ext>
            </a:extLst>
          </p:cNvPr>
          <p:cNvCxnSpPr/>
          <p:nvPr/>
        </p:nvCxnSpPr>
        <p:spPr>
          <a:xfrm>
            <a:off x="756745" y="3983421"/>
            <a:ext cx="106995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1674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C23B37E-F2B4-BC48-82D7-28B602EFDE9F}"/>
              </a:ext>
            </a:extLst>
          </p:cNvPr>
          <p:cNvSpPr txBox="1"/>
          <p:nvPr/>
        </p:nvSpPr>
        <p:spPr>
          <a:xfrm>
            <a:off x="3793390" y="2343941"/>
            <a:ext cx="4778827" cy="1754326"/>
          </a:xfrm>
          <a:prstGeom prst="rect">
            <a:avLst/>
          </a:prstGeom>
          <a:noFill/>
          <a:ln>
            <a:solidFill>
              <a:schemeClr val="tx1"/>
            </a:solidFill>
          </a:ln>
        </p:spPr>
        <p:txBody>
          <a:bodyPr wrap="square" rtlCol="0">
            <a:spAutoFit/>
          </a:bodyPr>
          <a:lstStyle/>
          <a:p>
            <a:pPr algn="ctr"/>
            <a:r>
              <a:rPr lang="en-US" sz="3600" b="1" dirty="0"/>
              <a:t>How do you find the right balance between innovation and risk?</a:t>
            </a:r>
          </a:p>
        </p:txBody>
      </p:sp>
    </p:spTree>
    <p:extLst>
      <p:ext uri="{BB962C8B-B14F-4D97-AF65-F5344CB8AC3E}">
        <p14:creationId xmlns:p14="http://schemas.microsoft.com/office/powerpoint/2010/main" val="62791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B0F9E86-D2EA-AD40-9BFE-89F499FDE0A5}"/>
              </a:ext>
            </a:extLst>
          </p:cNvPr>
          <p:cNvPicPr>
            <a:picLocks noChangeAspect="1"/>
          </p:cNvPicPr>
          <p:nvPr/>
        </p:nvPicPr>
        <p:blipFill rotWithShape="1">
          <a:blip r:embed="rId2">
            <a:alphaModFix amt="20000"/>
            <a:extLst/>
          </a:blip>
          <a:srcRect r="1305" b="1"/>
          <a:stretch/>
        </p:blipFill>
        <p:spPr>
          <a:xfrm>
            <a:off x="-1" y="-28"/>
            <a:ext cx="12192000" cy="6855958"/>
          </a:xfrm>
          <a:prstGeom prst="rect">
            <a:avLst/>
          </a:prstGeom>
        </p:spPr>
      </p:pic>
      <p:sp>
        <p:nvSpPr>
          <p:cNvPr id="4" name="Title 3">
            <a:extLst>
              <a:ext uri="{FF2B5EF4-FFF2-40B4-BE49-F238E27FC236}">
                <a16:creationId xmlns="" xmlns:a16="http://schemas.microsoft.com/office/drawing/2014/main" id="{B66952A0-F90C-504E-8445-43F9AD188A91}"/>
              </a:ext>
            </a:extLst>
          </p:cNvPr>
          <p:cNvSpPr>
            <a:spLocks noGrp="1"/>
          </p:cNvSpPr>
          <p:nvPr>
            <p:ph type="title"/>
          </p:nvPr>
        </p:nvSpPr>
        <p:spPr>
          <a:xfrm>
            <a:off x="643468" y="3320859"/>
            <a:ext cx="4666470" cy="2076333"/>
          </a:xfrm>
        </p:spPr>
        <p:txBody>
          <a:bodyPr vert="horz" lIns="91440" tIns="45720" rIns="91440" bIns="45720" rtlCol="0" anchor="t">
            <a:normAutofit/>
          </a:bodyPr>
          <a:lstStyle/>
          <a:p>
            <a:r>
              <a:rPr lang="en-US" sz="4800" kern="1200" dirty="0">
                <a:solidFill>
                  <a:schemeClr val="tx1"/>
                </a:solidFill>
                <a:latin typeface="+mj-lt"/>
                <a:ea typeface="+mj-ea"/>
                <a:cs typeface="+mj-cs"/>
              </a:rPr>
              <a:t>Innovation Portfolio</a:t>
            </a:r>
          </a:p>
        </p:txBody>
      </p:sp>
      <p:sp>
        <p:nvSpPr>
          <p:cNvPr id="16" name="Freeform: Shape 15">
            <a:extLst>
              <a:ext uri="{FF2B5EF4-FFF2-40B4-BE49-F238E27FC236}">
                <a16:creationId xmlns=""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 xmlns:a16="http://schemas.microsoft.com/office/drawing/2014/main" id="{497981FD-9188-414B-ADE6-FFBEE107CD63}"/>
              </a:ext>
            </a:extLst>
          </p:cNvPr>
          <p:cNvPicPr>
            <a:picLocks noChangeAspect="1"/>
          </p:cNvPicPr>
          <p:nvPr/>
        </p:nvPicPr>
        <p:blipFill rotWithShape="1">
          <a:blip r:embed="rId3"/>
          <a:srcRect l="22534" r="38123" b="1"/>
          <a:stretch/>
        </p:blipFill>
        <p:spPr>
          <a:xfrm>
            <a:off x="6021086" y="544802"/>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7275491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{B36CE894-9006-C34D-8F3A-2BC34F35C12B}tf16401378</Template>
  <TotalTime>5613</TotalTime>
  <Words>710</Words>
  <Application>Microsoft Office PowerPoint</Application>
  <PresentationFormat>Custom</PresentationFormat>
  <Paragraphs>202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Managing Innovation and Risk in Today’s Cybersecurity Environment</vt:lpstr>
      <vt:lpstr>“Go out on a limb. That's where the fruit is.” </vt:lpstr>
      <vt:lpstr>Navigating VUCA Environments</vt:lpstr>
      <vt:lpstr>Volatile Uncertain Complex Ambiguous Environments</vt:lpstr>
      <vt:lpstr>Volatile Uncertain Complex Ambiguous Environments lead to …</vt:lpstr>
      <vt:lpstr>PowerPoint Presentation</vt:lpstr>
      <vt:lpstr>PowerPoint Presentation</vt:lpstr>
      <vt:lpstr>PowerPoint Presentation</vt:lpstr>
      <vt:lpstr>Innovation Portfolio</vt:lpstr>
      <vt:lpstr>Innovation Portfolio</vt:lpstr>
      <vt:lpstr>PowerPoint Presentation</vt:lpstr>
      <vt:lpstr>What is your innovation portfolio?</vt:lpstr>
      <vt:lpstr>Organizational values shape the boundaries of Acceptable Risk</vt:lpstr>
      <vt:lpstr>PowerPoint Presentation</vt:lpstr>
      <vt:lpstr>Determining Acceptable Risk</vt:lpstr>
      <vt:lpstr>“Test fast, fail fast, adjust fast.”  – Tom Peters</vt:lpstr>
      <vt:lpstr>“You can’t steal second base and keep your foot on first.”  – Frederick Wilcox</vt:lpstr>
      <vt:lpstr>“Don't be afraid to take a big step. You can't cross a chasm in two small jumps.”  – David Lloyd George</vt:lpstr>
      <vt:lpstr>PowerPoint Presentation</vt:lpstr>
      <vt:lpstr>Control, manage and measure risk in the context of your innovation portfolio</vt:lpstr>
      <vt:lpstr>Mine Your Data </vt:lpstr>
      <vt:lpstr>Support a Culture of Collaboration</vt:lpstr>
      <vt:lpstr>LEAD</vt:lpstr>
      <vt:lpstr>PowerPoint Presentation</vt:lpstr>
      <vt:lpstr>“Perpetual optimism is a force multiplier.”   -Colin Powell</vt:lpstr>
      <vt:lpstr>Discussion</vt:lpstr>
      <vt:lpstr>Diana L. Burley, Ph.D. is executive director and chair of the Institute for Information Infrastructure Protection (I3P) and professor of human and organizational learning at the George Washington University. She regularly advises global public and private sector organizations on cybersecurity strategy, policy, and workforce development initiatives.   Dr. Burley has testified before the US Congress, conducted international cybersecurity training, and written nearly 100 publications; including the 2014 book “Enterprise Software Security: A Confluence of Disciplines.” She recently led an international task force that published the first set of global cybersecurity curricular guidelines. Prior to GW, Dr. Burley led the Cyber Corps™ program and managed a multi-million-dollar computer science education and research portfolio for the US National Science Foundation. She is a member of the US National Academies Board on Human-Systems Integration, the RANE expert network, and several industry advisory boards.   In 2017, SC Magazine recognized her as one of 8 Women in IT Security to Watch and awarded her with their leadership award in IT Security Education. Other recent honors include: 2016 Woman of Influence by the Executive Women’s Forum in Information Security, Risk Management and Privacy; 2014 Cybersecurity Educator of the Year; and 2014 Top Ten Influencer in information security careers. Dr. Burley earned her doctorate and 2 master’s degrees from Carnegie Mellon University where she studied as a Woodrow Wilson Foundation Fellow in public policy and management.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Burley</dc:creator>
  <cp:lastModifiedBy>Gibson, Delores</cp:lastModifiedBy>
  <cp:revision>153</cp:revision>
  <cp:lastPrinted>2018-09-03T22:15:51Z</cp:lastPrinted>
  <dcterms:created xsi:type="dcterms:W3CDTF">2018-08-31T20:39:54Z</dcterms:created>
  <dcterms:modified xsi:type="dcterms:W3CDTF">2018-09-05T16:21:31Z</dcterms:modified>
</cp:coreProperties>
</file>