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896" r:id="rId2"/>
    <p:sldId id="1003" r:id="rId3"/>
    <p:sldId id="987" r:id="rId4"/>
    <p:sldId id="901" r:id="rId5"/>
    <p:sldId id="993" r:id="rId6"/>
    <p:sldId id="994" r:id="rId7"/>
    <p:sldId id="967" r:id="rId8"/>
    <p:sldId id="897" r:id="rId9"/>
    <p:sldId id="995" r:id="rId10"/>
    <p:sldId id="1005" r:id="rId11"/>
    <p:sldId id="997" r:id="rId12"/>
    <p:sldId id="998" r:id="rId13"/>
    <p:sldId id="1000" r:id="rId14"/>
    <p:sldId id="666" r:id="rId15"/>
    <p:sldId id="1001" r:id="rId16"/>
    <p:sldId id="1002" r:id="rId17"/>
    <p:sldId id="1004" r:id="rId18"/>
    <p:sldId id="53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A17C"/>
    <a:srgbClr val="00772A"/>
    <a:srgbClr val="05005C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53" autoAdjust="0"/>
    <p:restoredTop sz="95338" autoAdjust="0"/>
  </p:normalViewPr>
  <p:slideViewPr>
    <p:cSldViewPr snapToGrid="0" snapToObjects="1">
      <p:cViewPr varScale="1">
        <p:scale>
          <a:sx n="96" d="100"/>
          <a:sy n="96" d="100"/>
        </p:scale>
        <p:origin x="176" y="2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85" d="100"/>
        <a:sy n="8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30CD77-5677-4A4F-8100-383B4E9A8001}" type="datetimeFigureOut">
              <a:rPr lang="en-US" smtClean="0"/>
              <a:t>7/12/19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B189C8-EDAE-C245-B0D3-5E3F88641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653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three-person-holding-smartphones-1061579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pexels.com/photo/apple-applications-apps-cell-phone-607812/" TargetMode="External"/><Relationship Id="rId4" Type="http://schemas.openxmlformats.org/officeDocument/2006/relationships/hyperlink" Target="https://www.pexels.com/photo/light-smartphone-macbook-mockup-67112/" TargetMode="Externa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three-person-holding-smartphones-1061579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pexels.com/photo/apple-applications-apps-cell-phone-607812/" TargetMode="External"/><Relationship Id="rId4" Type="http://schemas.openxmlformats.org/officeDocument/2006/relationships/hyperlink" Target="https://www.pexels.com/photo/light-smartphone-macbook-mockup-67112/" TargetMode="Externa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three-person-holding-smartphones-1061579/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pexels.com/photo/apple-applications-apps-cell-phone-607812/" TargetMode="External"/><Relationship Id="rId4" Type="http://schemas.openxmlformats.org/officeDocument/2006/relationships/hyperlink" Target="https://www.pexels.com/photo/light-smartphone-macbook-mockup-67112/" TargetMode="Externa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three-person-holding-smartphones-1061579/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pexels.com/photo/apple-applications-apps-cell-phone-607812/" TargetMode="External"/><Relationship Id="rId4" Type="http://schemas.openxmlformats.org/officeDocument/2006/relationships/hyperlink" Target="https://www.pexels.com/photo/light-smartphone-macbook-mockup-67112/" TargetMode="Externa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three-person-holding-smartphones-1061579/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pexels.com/photo/apple-applications-apps-cell-phone-607812/" TargetMode="External"/><Relationship Id="rId4" Type="http://schemas.openxmlformats.org/officeDocument/2006/relationships/hyperlink" Target="https://www.pexels.com/photo/light-smartphone-macbook-mockup-67112/" TargetMode="Externa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three-person-holding-smartphones-1061579/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pexels.com/photo/apple-applications-apps-cell-phone-607812/" TargetMode="External"/><Relationship Id="rId4" Type="http://schemas.openxmlformats.org/officeDocument/2006/relationships/hyperlink" Target="https://www.pexels.com/photo/light-smartphone-macbook-mockup-67112/" TargetMode="Externa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three-person-holding-smartphones-1061579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pexels.com/photo/apple-applications-apps-cell-phone-607812/" TargetMode="External"/><Relationship Id="rId4" Type="http://schemas.openxmlformats.org/officeDocument/2006/relationships/hyperlink" Target="https://www.pexels.com/photo/light-smartphone-macbook-mockup-67112/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three-person-holding-smartphones-1061579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pexels.com/photo/apple-applications-apps-cell-phone-607812/" TargetMode="External"/><Relationship Id="rId4" Type="http://schemas.openxmlformats.org/officeDocument/2006/relationships/hyperlink" Target="https://www.pexels.com/photo/light-smartphone-macbook-mockup-67112/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three-person-holding-smartphones-1061579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pexels.com/photo/apple-applications-apps-cell-phone-607812/" TargetMode="External"/><Relationship Id="rId4" Type="http://schemas.openxmlformats.org/officeDocument/2006/relationships/hyperlink" Target="https://www.pexels.com/photo/light-smartphone-macbook-mockup-67112/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atellitetoday.com/innovation/2019/04/24/satellite-iot-for-5g-whats-the-story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three-person-holding-smartphones-1061579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pexels.com/photo/apple-applications-apps-cell-phone-607812/" TargetMode="External"/><Relationship Id="rId4" Type="http://schemas.openxmlformats.org/officeDocument/2006/relationships/hyperlink" Target="https://www.pexels.com/photo/light-smartphone-macbook-mockup-67112/" TargetMode="Externa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three-person-holding-smartphones-1061579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pexels.com/photo/apple-applications-apps-cell-phone-607812/" TargetMode="External"/><Relationship Id="rId4" Type="http://schemas.openxmlformats.org/officeDocument/2006/relationships/hyperlink" Target="https://www.pexels.com/photo/light-smartphone-macbook-mockup-67112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52A5D-8519-BA40-9508-5C5FC69A42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0028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Photos from </a:t>
            </a:r>
            <a:r>
              <a:rPr lang="en-US" dirty="0" err="1"/>
              <a:t>pexels</a:t>
            </a:r>
            <a:endParaRPr lang="en-US" dirty="0"/>
          </a:p>
          <a:p>
            <a:r>
              <a:rPr lang="en-US" dirty="0">
                <a:hlinkClick r:id="rId3"/>
              </a:rPr>
              <a:t>https://www.pexels.com/photo/three-person-holding-smartphones-1061579/</a:t>
            </a:r>
            <a:endParaRPr lang="en-US" dirty="0"/>
          </a:p>
          <a:p>
            <a:r>
              <a:rPr lang="en-US" dirty="0">
                <a:hlinkClick r:id="rId4"/>
              </a:rPr>
              <a:t>https://www.pexels.com/photo/light-smartphone-macbook-mockup-67112/</a:t>
            </a:r>
            <a:endParaRPr lang="en-US" dirty="0"/>
          </a:p>
          <a:p>
            <a:r>
              <a:rPr lang="en-US" dirty="0">
                <a:hlinkClick r:id="rId5"/>
              </a:rPr>
              <a:t>https://www.pexels.com/photo/apple-applications-apps-cell-phone-607812/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189C8-EDAE-C245-B0D3-5E3F8864151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2563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Photos from </a:t>
            </a:r>
            <a:r>
              <a:rPr lang="en-US" dirty="0" err="1"/>
              <a:t>pexels</a:t>
            </a:r>
            <a:endParaRPr lang="en-US" dirty="0"/>
          </a:p>
          <a:p>
            <a:r>
              <a:rPr lang="en-US" dirty="0">
                <a:hlinkClick r:id="rId3"/>
              </a:rPr>
              <a:t>https://www.pexels.com/photo/three-person-holding-smartphones-1061579/</a:t>
            </a:r>
            <a:endParaRPr lang="en-US" dirty="0"/>
          </a:p>
          <a:p>
            <a:r>
              <a:rPr lang="en-US" dirty="0">
                <a:hlinkClick r:id="rId4"/>
              </a:rPr>
              <a:t>https://www.pexels.com/photo/light-smartphone-macbook-mockup-67112/</a:t>
            </a:r>
            <a:endParaRPr lang="en-US" dirty="0"/>
          </a:p>
          <a:p>
            <a:r>
              <a:rPr lang="en-US" dirty="0">
                <a:hlinkClick r:id="rId5"/>
              </a:rPr>
              <a:t>https://www.pexels.com/photo/apple-applications-apps-cell-phone-607812/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189C8-EDAE-C245-B0D3-5E3F8864151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4037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Photos from </a:t>
            </a:r>
            <a:r>
              <a:rPr lang="en-US" dirty="0" err="1"/>
              <a:t>pexels</a:t>
            </a:r>
            <a:endParaRPr lang="en-US" dirty="0"/>
          </a:p>
          <a:p>
            <a:r>
              <a:rPr lang="en-US" dirty="0">
                <a:hlinkClick r:id="rId3"/>
              </a:rPr>
              <a:t>https://www.pexels.com/photo/three-person-holding-smartphones-1061579/</a:t>
            </a:r>
            <a:endParaRPr lang="en-US" dirty="0"/>
          </a:p>
          <a:p>
            <a:r>
              <a:rPr lang="en-US" dirty="0">
                <a:hlinkClick r:id="rId4"/>
              </a:rPr>
              <a:t>https://www.pexels.com/photo/light-smartphone-macbook-mockup-67112/</a:t>
            </a:r>
            <a:endParaRPr lang="en-US" dirty="0"/>
          </a:p>
          <a:p>
            <a:r>
              <a:rPr lang="en-US" dirty="0">
                <a:hlinkClick r:id="rId5"/>
              </a:rPr>
              <a:t>https://www.pexels.com/photo/apple-applications-apps-cell-phone-607812/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189C8-EDAE-C245-B0D3-5E3F8864151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2745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>
            <a:extLst>
              <a:ext uri="{FF2B5EF4-FFF2-40B4-BE49-F238E27FC236}">
                <a16:creationId xmlns:a16="http://schemas.microsoft.com/office/drawing/2014/main" id="{AAC0190E-2108-B943-B66B-B5B512D6AD6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4" name="Notes Placeholder 2">
            <a:extLst>
              <a:ext uri="{FF2B5EF4-FFF2-40B4-BE49-F238E27FC236}">
                <a16:creationId xmlns:a16="http://schemas.microsoft.com/office/drawing/2014/main" id="{A221CB38-5125-8241-BC7C-10F16602F9D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https://techcrunch.com/2017/01/10/check-out-the-real-world-version-of-the-mercedes-benz-drone-delivery-van/</a:t>
            </a:r>
          </a:p>
          <a:p>
            <a:endParaRPr lang="en-US" altLang="en-US"/>
          </a:p>
          <a:p>
            <a:r>
              <a:rPr lang="en-US" altLang="en-US">
                <a:solidFill>
                  <a:schemeClr val="bg1"/>
                </a:solidFill>
              </a:rPr>
              <a:t>Mercedes-Benz and drone startup Matternet unveiled their concept ‘Vision Van’ at CES 2017. .. </a:t>
            </a:r>
            <a:r>
              <a:rPr lang="en-US" altLang="en-US"/>
              <a:t>complete with drones nested up on the roof, and a working intelligent front LED display. </a:t>
            </a:r>
          </a:p>
          <a:p>
            <a:endParaRPr lang="en-US" altLang="en-US"/>
          </a:p>
          <a:p>
            <a:r>
              <a:rPr lang="en-US" altLang="en-US"/>
              <a:t>In back of the van is an inventory storage rack with a path down the middle that looks very much like what you’d expect to see in a standard inventory warehouse. The racks are designed to slide out as a complete array, so that the vans can be stocked quickly just by swapping out the entire interior in one go. A robot arm in the van that packs the drones via a slot in the roof is programmed with the package locations on each inventory rack before the van starts making its rounds.</a:t>
            </a:r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</p:txBody>
      </p:sp>
      <p:sp>
        <p:nvSpPr>
          <p:cNvPr id="18435" name="Slide Number Placeholder 3">
            <a:extLst>
              <a:ext uri="{FF2B5EF4-FFF2-40B4-BE49-F238E27FC236}">
                <a16:creationId xmlns:a16="http://schemas.microsoft.com/office/drawing/2014/main" id="{04718E0B-7DF8-2042-8B18-42EA46EBC0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BBB92FBC-DC34-3C43-803C-7A9747DC4E62}" type="slidenum">
              <a:rPr lang="en-US" altLang="en-US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75896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Photos from </a:t>
            </a:r>
            <a:r>
              <a:rPr lang="en-US" dirty="0" err="1"/>
              <a:t>pexels</a:t>
            </a:r>
            <a:endParaRPr lang="en-US" dirty="0"/>
          </a:p>
          <a:p>
            <a:r>
              <a:rPr lang="en-US" dirty="0">
                <a:hlinkClick r:id="rId3"/>
              </a:rPr>
              <a:t>https://www.pexels.com/photo/three-person-holding-smartphones-1061579/</a:t>
            </a:r>
            <a:endParaRPr lang="en-US" dirty="0"/>
          </a:p>
          <a:p>
            <a:r>
              <a:rPr lang="en-US" dirty="0">
                <a:hlinkClick r:id="rId4"/>
              </a:rPr>
              <a:t>https://www.pexels.com/photo/light-smartphone-macbook-mockup-67112/</a:t>
            </a:r>
            <a:endParaRPr lang="en-US" dirty="0"/>
          </a:p>
          <a:p>
            <a:r>
              <a:rPr lang="en-US" dirty="0">
                <a:hlinkClick r:id="rId5"/>
              </a:rPr>
              <a:t>https://www.pexels.com/photo/apple-applications-apps-cell-phone-607812/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189C8-EDAE-C245-B0D3-5E3F8864151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5385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Photos from </a:t>
            </a:r>
            <a:r>
              <a:rPr lang="en-US" dirty="0" err="1"/>
              <a:t>pexels</a:t>
            </a:r>
            <a:endParaRPr lang="en-US" dirty="0"/>
          </a:p>
          <a:p>
            <a:r>
              <a:rPr lang="en-US" dirty="0">
                <a:hlinkClick r:id="rId3"/>
              </a:rPr>
              <a:t>https://www.pexels.com/photo/three-person-holding-smartphones-1061579/</a:t>
            </a:r>
            <a:endParaRPr lang="en-US" dirty="0"/>
          </a:p>
          <a:p>
            <a:r>
              <a:rPr lang="en-US" dirty="0">
                <a:hlinkClick r:id="rId4"/>
              </a:rPr>
              <a:t>https://www.pexels.com/photo/light-smartphone-macbook-mockup-67112/</a:t>
            </a:r>
            <a:endParaRPr lang="en-US" dirty="0"/>
          </a:p>
          <a:p>
            <a:r>
              <a:rPr lang="en-US" dirty="0">
                <a:hlinkClick r:id="rId5"/>
              </a:rPr>
              <a:t>https://www.pexels.com/photo/apple-applications-apps-cell-phone-607812/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189C8-EDAE-C245-B0D3-5E3F8864151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6943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Photos from </a:t>
            </a:r>
            <a:r>
              <a:rPr lang="en-US" dirty="0" err="1"/>
              <a:t>pexels</a:t>
            </a:r>
            <a:endParaRPr lang="en-US" dirty="0"/>
          </a:p>
          <a:p>
            <a:r>
              <a:rPr lang="en-US" dirty="0">
                <a:hlinkClick r:id="rId3"/>
              </a:rPr>
              <a:t>https://www.pexels.com/photo/three-person-holding-smartphones-1061579/</a:t>
            </a:r>
            <a:endParaRPr lang="en-US" dirty="0"/>
          </a:p>
          <a:p>
            <a:r>
              <a:rPr lang="en-US" dirty="0">
                <a:hlinkClick r:id="rId4"/>
              </a:rPr>
              <a:t>https://www.pexels.com/photo/light-smartphone-macbook-mockup-67112/</a:t>
            </a:r>
            <a:endParaRPr lang="en-US" dirty="0"/>
          </a:p>
          <a:p>
            <a:r>
              <a:rPr lang="en-US" dirty="0">
                <a:hlinkClick r:id="rId5"/>
              </a:rPr>
              <a:t>https://www.pexels.com/photo/apple-applications-apps-cell-phone-607812/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189C8-EDAE-C245-B0D3-5E3F8864151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8327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52A5D-8519-BA40-9508-5C5FC69A42E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9306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52A5D-8519-BA40-9508-5C5FC69A42E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527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Photos from </a:t>
            </a:r>
            <a:r>
              <a:rPr lang="en-US" dirty="0" err="1"/>
              <a:t>pexels</a:t>
            </a:r>
            <a:endParaRPr lang="en-US" dirty="0"/>
          </a:p>
          <a:p>
            <a:r>
              <a:rPr lang="en-US" dirty="0">
                <a:hlinkClick r:id="rId3"/>
              </a:rPr>
              <a:t>https://www.pexels.com/photo/three-person-holding-smartphones-1061579/</a:t>
            </a:r>
            <a:endParaRPr lang="en-US" dirty="0"/>
          </a:p>
          <a:p>
            <a:r>
              <a:rPr lang="en-US" dirty="0">
                <a:hlinkClick r:id="rId4"/>
              </a:rPr>
              <a:t>https://www.pexels.com/photo/light-smartphone-macbook-mockup-67112/</a:t>
            </a:r>
            <a:endParaRPr lang="en-US" dirty="0"/>
          </a:p>
          <a:p>
            <a:r>
              <a:rPr lang="en-US" dirty="0">
                <a:hlinkClick r:id="rId5"/>
              </a:rPr>
              <a:t>https://www.pexels.com/photo/apple-applications-apps-cell-phone-607812/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189C8-EDAE-C245-B0D3-5E3F8864151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8296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Photos from </a:t>
            </a:r>
            <a:r>
              <a:rPr lang="en-US" dirty="0" err="1"/>
              <a:t>pexels</a:t>
            </a:r>
            <a:endParaRPr lang="en-US" dirty="0"/>
          </a:p>
          <a:p>
            <a:r>
              <a:rPr lang="en-US" dirty="0">
                <a:hlinkClick r:id="rId3"/>
              </a:rPr>
              <a:t>https://www.pexels.com/photo/three-person-holding-smartphones-1061579/</a:t>
            </a:r>
            <a:endParaRPr lang="en-US" dirty="0"/>
          </a:p>
          <a:p>
            <a:r>
              <a:rPr lang="en-US" dirty="0">
                <a:hlinkClick r:id="rId4"/>
              </a:rPr>
              <a:t>https://www.pexels.com/photo/light-smartphone-macbook-mockup-67112/</a:t>
            </a:r>
            <a:endParaRPr lang="en-US" dirty="0"/>
          </a:p>
          <a:p>
            <a:r>
              <a:rPr lang="en-US" dirty="0">
                <a:hlinkClick r:id="rId5"/>
              </a:rPr>
              <a:t>https://www.pexels.com/photo/apple-applications-apps-cell-phone-607812/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189C8-EDAE-C245-B0D3-5E3F8864151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8844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Photos from </a:t>
            </a:r>
            <a:r>
              <a:rPr lang="en-US" dirty="0" err="1"/>
              <a:t>pexels</a:t>
            </a:r>
            <a:endParaRPr lang="en-US" dirty="0"/>
          </a:p>
          <a:p>
            <a:r>
              <a:rPr lang="en-US" dirty="0">
                <a:hlinkClick r:id="rId3"/>
              </a:rPr>
              <a:t>https://www.pexels.com/photo/three-person-holding-smartphones-1061579/</a:t>
            </a:r>
            <a:endParaRPr lang="en-US" dirty="0"/>
          </a:p>
          <a:p>
            <a:r>
              <a:rPr lang="en-US" dirty="0">
                <a:hlinkClick r:id="rId4"/>
              </a:rPr>
              <a:t>https://www.pexels.com/photo/light-smartphone-macbook-mockup-67112/</a:t>
            </a:r>
            <a:endParaRPr lang="en-US" dirty="0"/>
          </a:p>
          <a:p>
            <a:r>
              <a:rPr lang="en-US" dirty="0">
                <a:hlinkClick r:id="rId5"/>
              </a:rPr>
              <a:t>https://www.pexels.com/photo/apple-applications-apps-cell-phone-607812/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189C8-EDAE-C245-B0D3-5E3F8864151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9943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Photo: https://www.satellitetoday.com/innovation/2019/04/24/satellite-iot-for-5g-whats-the-story/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52A5D-8519-BA40-9508-5C5FC69A42E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2503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every phase, simple technologies create a POWER shift.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EE9713-537C-4642-BCA1-9FCB3BA11AA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6338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Photos from </a:t>
            </a:r>
            <a:r>
              <a:rPr lang="en-US" dirty="0" err="1"/>
              <a:t>pexels</a:t>
            </a:r>
            <a:endParaRPr lang="en-US" dirty="0"/>
          </a:p>
          <a:p>
            <a:r>
              <a:rPr lang="en-US" dirty="0">
                <a:hlinkClick r:id="rId3"/>
              </a:rPr>
              <a:t>https://www.pexels.com/photo/three-person-holding-smartphones-1061579/</a:t>
            </a:r>
            <a:endParaRPr lang="en-US" dirty="0"/>
          </a:p>
          <a:p>
            <a:r>
              <a:rPr lang="en-US" dirty="0">
                <a:hlinkClick r:id="rId4"/>
              </a:rPr>
              <a:t>https://www.pexels.com/photo/light-smartphone-macbook-mockup-67112/</a:t>
            </a:r>
            <a:endParaRPr lang="en-US" dirty="0"/>
          </a:p>
          <a:p>
            <a:r>
              <a:rPr lang="en-US" dirty="0">
                <a:hlinkClick r:id="rId5"/>
              </a:rPr>
              <a:t>https://www.pexels.com/photo/apple-applications-apps-cell-phone-607812/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189C8-EDAE-C245-B0D3-5E3F8864151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8497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Photos from </a:t>
            </a:r>
            <a:r>
              <a:rPr lang="en-US" dirty="0" err="1"/>
              <a:t>pexels</a:t>
            </a:r>
            <a:endParaRPr lang="en-US" dirty="0"/>
          </a:p>
          <a:p>
            <a:r>
              <a:rPr lang="en-US" dirty="0">
                <a:hlinkClick r:id="rId3"/>
              </a:rPr>
              <a:t>https://www.pexels.com/photo/three-person-holding-smartphones-1061579/</a:t>
            </a:r>
            <a:endParaRPr lang="en-US" dirty="0"/>
          </a:p>
          <a:p>
            <a:r>
              <a:rPr lang="en-US" dirty="0">
                <a:hlinkClick r:id="rId4"/>
              </a:rPr>
              <a:t>https://www.pexels.com/photo/light-smartphone-macbook-mockup-67112/</a:t>
            </a:r>
            <a:endParaRPr lang="en-US" dirty="0"/>
          </a:p>
          <a:p>
            <a:r>
              <a:rPr lang="en-US" dirty="0">
                <a:hlinkClick r:id="rId5"/>
              </a:rPr>
              <a:t>https://www.pexels.com/photo/apple-applications-apps-cell-phone-607812/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189C8-EDAE-C245-B0D3-5E3F8864151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483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36C41-4AF4-8045-A8DD-D62EC41E0F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F3700D-3CF8-8942-9EE0-4EDF19B802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E7E540-FBC2-5347-B65F-DD3CDB971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7827A-6EA6-D24A-9239-60D7631EE999}" type="datetimeFigureOut">
              <a:rPr lang="en-US" smtClean="0"/>
              <a:t>7/12/19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3B8B4C-B49E-794E-9D27-1F5155C1D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69E057-8895-974C-8F7C-76E0188AD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B4CD5-AB88-CC4D-8BDE-408A32A71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302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AFB14-9578-C74F-A83C-01BBA4104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C36CA9-3D2F-9546-98AD-D6135D5C8E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424722-D2F2-B344-B81B-248EB8DC0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7827A-6EA6-D24A-9239-60D7631EE999}" type="datetimeFigureOut">
              <a:rPr lang="en-US" smtClean="0"/>
              <a:t>7/12/19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2D526C-33C3-804D-8D25-15F12FE25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ECBB03-A5C6-F943-85D2-E5A1803C7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B4CD5-AB88-CC4D-8BDE-408A32A71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707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E1101E-24F2-074A-A5D2-B4C630687E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FEA2FF-4B4F-974B-A4E7-005540EF34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1A99BC-971B-EE47-9156-16CA07D0E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7827A-6EA6-D24A-9239-60D7631EE999}" type="datetimeFigureOut">
              <a:rPr lang="en-US" smtClean="0"/>
              <a:t>7/12/19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9617F7-CDEA-9041-B678-95D5792BF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6F8F7D-7DFC-2448-93C0-129D28217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B4CD5-AB88-CC4D-8BDE-408A32A71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418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BEEAC-00F9-8E47-9A5D-1DBABCE0D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712C4C-D93A-7C48-AD3B-4128ECF7EE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5C7244-7BBC-2D45-8794-F1714DB7C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7827A-6EA6-D24A-9239-60D7631EE999}" type="datetimeFigureOut">
              <a:rPr lang="en-US" smtClean="0"/>
              <a:t>7/12/19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A688E9-D126-A44A-86AA-5B23D4E39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24853B-4A81-2C49-8634-F90FEF035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B4CD5-AB88-CC4D-8BDE-408A32A71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400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E3E58-9AFD-A943-A64B-45DA3BE1C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AF4828-225C-8546-92A6-F82022D961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9A967B-642C-8042-BA09-78F2B1E48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7827A-6EA6-D24A-9239-60D7631EE999}" type="datetimeFigureOut">
              <a:rPr lang="en-US" smtClean="0"/>
              <a:t>7/12/19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BB7970-D39E-8E48-8AC3-F817D068A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0FD3E9-C295-3643-97B0-C63A8AC06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B4CD5-AB88-CC4D-8BDE-408A32A71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306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1C3D1-C70C-DA47-9863-20B8A12CE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20451E-14BC-9C4D-80A6-BBB8455B38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76C5E2-2BEB-D542-8CCA-C016133F90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448F81-E039-4448-AD48-A85DA06B6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7827A-6EA6-D24A-9239-60D7631EE999}" type="datetimeFigureOut">
              <a:rPr lang="en-US" smtClean="0"/>
              <a:t>7/12/19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5781FF-6DAA-E642-A157-6A9E55816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A3441D-1640-AA44-9365-BCA69A928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B4CD5-AB88-CC4D-8BDE-408A32A71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176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19B8A-7FD9-B549-988F-217C5B2A7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50238C-CE3F-9B42-9307-8FA1A226DC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F40965-1567-864E-9FF4-E784188270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6F0B3A-F617-A444-ABF5-74379B220B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33CC01-7608-0249-B98B-43DE7813E3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26D6FF-1C41-1C4D-AC17-2EC3626F2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7827A-6EA6-D24A-9239-60D7631EE999}" type="datetimeFigureOut">
              <a:rPr lang="en-US" smtClean="0"/>
              <a:t>7/12/19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3D48BF-E9FA-EB41-B8A5-9AEDB075B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57CDC6-AFA1-AD44-B2A6-38DC1B044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B4CD5-AB88-CC4D-8BDE-408A32A71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591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D53E8-A0F9-5E45-93DD-04FC7F598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3572C6-6931-0B4D-B78A-02244F6C4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7827A-6EA6-D24A-9239-60D7631EE999}" type="datetimeFigureOut">
              <a:rPr lang="en-US" smtClean="0"/>
              <a:t>7/12/19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992457-4C62-B042-8C6C-9C4906747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10553A-3231-8147-9815-EE3AC3548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B4CD5-AB88-CC4D-8BDE-408A32A71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36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E30821-1A3B-F84F-80EA-1DE60D175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7827A-6EA6-D24A-9239-60D7631EE999}" type="datetimeFigureOut">
              <a:rPr lang="en-US" smtClean="0"/>
              <a:t>7/12/19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41FE41-4E71-034F-99DB-B8E4B0E58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EA8333-F56A-0940-8EB2-06064CA84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B4CD5-AB88-CC4D-8BDE-408A32A71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725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55E33-BCA0-D848-A79D-C0646AD77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DE43D5-3641-A941-9856-A91309DE30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9B1532-8A5C-F248-AFF4-2A448D0A3E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961854-D64E-6C4E-923E-17367C0B2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7827A-6EA6-D24A-9239-60D7631EE999}" type="datetimeFigureOut">
              <a:rPr lang="en-US" smtClean="0"/>
              <a:t>7/12/19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CED94B-A7AA-D946-B9FD-3CE62A946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645D20-670B-B14A-BDA9-02700E802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B4CD5-AB88-CC4D-8BDE-408A32A71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405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036D4-F127-F942-AA98-17A64F0CE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4FB34EF-BD83-5745-9EB0-B975910338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8375C7-08B6-3F40-BC15-CD657EBA13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65D2EB-D0E3-E346-8059-DA3F0E065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7827A-6EA6-D24A-9239-60D7631EE999}" type="datetimeFigureOut">
              <a:rPr lang="en-US" smtClean="0"/>
              <a:t>7/12/19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8D1748-2557-D048-9F39-A6C509B8C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E2C03F-01CB-6D4F-9E50-E704FB116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B4CD5-AB88-CC4D-8BDE-408A32A71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237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E4379A-6251-4E48-A17C-78B40A752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23245A-0823-7249-9D59-64CA2DD9F7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A43E07-9162-8E4A-861F-AE50816364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C7827A-6EA6-D24A-9239-60D7631EE999}" type="datetimeFigureOut">
              <a:rPr lang="en-US" smtClean="0"/>
              <a:t>7/12/19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1EE0F-22D3-9E47-8613-2E471C024C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D2B82F-8155-6A4B-854F-71B43366EF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B4CD5-AB88-CC4D-8BDE-408A32A71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07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3" cstate="screen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H="1" flipV="1">
            <a:off x="6329001" y="2953806"/>
            <a:ext cx="5874326" cy="40430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8675895" y="-453483"/>
            <a:ext cx="3800475" cy="47074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screen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-15226" y="1035436"/>
            <a:ext cx="4717723" cy="58435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H="1">
            <a:off x="6360571" y="-607909"/>
            <a:ext cx="5260199" cy="642049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139" y="5449215"/>
            <a:ext cx="2144456" cy="616119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877526" y="4075515"/>
            <a:ext cx="44334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 Medium" charset="0"/>
                <a:ea typeface="Avenir Next Medium" charset="0"/>
                <a:cs typeface="Avenir Next Medium" charset="0"/>
              </a:rPr>
              <a:t>Jeremiah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enir Next Medium" charset="0"/>
                <a:ea typeface="Avenir Next Medium" charset="0"/>
                <a:cs typeface="Avenir Next Medium" charset="0"/>
              </a:rPr>
              <a:t>Owyang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Avenir Next Medium" charset="0"/>
              <a:ea typeface="Avenir Next Medium" charset="0"/>
              <a:cs typeface="Avenir Next Medium" charset="0"/>
            </a:endParaRPr>
          </a:p>
          <a:p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 Medium" charset="0"/>
                <a:ea typeface="Avenir Next Medium" charset="0"/>
                <a:cs typeface="Avenir Next Medium" charset="0"/>
              </a:rPr>
              <a:t>Industry Analyst and Founding Partner</a:t>
            </a:r>
          </a:p>
          <a:p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 Medium" charset="0"/>
                <a:ea typeface="Avenir Next Medium" charset="0"/>
                <a:cs typeface="Avenir Next Medium" charset="0"/>
              </a:rPr>
              <a:t>July 2019 |  @jowyang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0B15C36-022C-AD4B-9561-3191955838CB}"/>
              </a:ext>
            </a:extLst>
          </p:cNvPr>
          <p:cNvSpPr txBox="1"/>
          <p:nvPr/>
        </p:nvSpPr>
        <p:spPr>
          <a:xfrm>
            <a:off x="877526" y="1775620"/>
            <a:ext cx="6536713" cy="2323713"/>
          </a:xfrm>
          <a:prstGeom prst="rect">
            <a:avLst/>
          </a:prstGeom>
          <a:solidFill>
            <a:schemeClr val="bg1">
              <a:alpha val="54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ts val="5800"/>
              </a:lnSpc>
            </a:pPr>
            <a:r>
              <a:rPr lang="en-US" sz="4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NAVIGATE YOUR FUTURE WITH A DIGITAL MAP</a:t>
            </a:r>
          </a:p>
        </p:txBody>
      </p:sp>
    </p:spTree>
    <p:extLst>
      <p:ext uri="{BB962C8B-B14F-4D97-AF65-F5344CB8AC3E}">
        <p14:creationId xmlns:p14="http://schemas.microsoft.com/office/powerpoint/2010/main" val="39011360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screen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V="1">
            <a:off x="0" y="2814906"/>
            <a:ext cx="5874326" cy="404309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C168FF9-C397-894B-B99D-D6D8C69C53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43776" y="1577285"/>
            <a:ext cx="5880100" cy="4127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225AC6F-1141-064F-B9C4-E54DDFD5D04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6577" y="1031185"/>
            <a:ext cx="3238500" cy="521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70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screen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V="1">
            <a:off x="0" y="2814906"/>
            <a:ext cx="5874326" cy="40430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E264EBF-429A-0C43-BE5B-63FAC95B8F87}"/>
              </a:ext>
            </a:extLst>
          </p:cNvPr>
          <p:cNvSpPr txBox="1"/>
          <p:nvPr/>
        </p:nvSpPr>
        <p:spPr>
          <a:xfrm>
            <a:off x="2937162" y="3238357"/>
            <a:ext cx="58309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5. Series of content. Strategy “The Thanksgiving Turkey”</a:t>
            </a:r>
          </a:p>
        </p:txBody>
      </p:sp>
    </p:spTree>
    <p:extLst>
      <p:ext uri="{BB962C8B-B14F-4D97-AF65-F5344CB8AC3E}">
        <p14:creationId xmlns:p14="http://schemas.microsoft.com/office/powerpoint/2010/main" val="206237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screen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V="1">
            <a:off x="0" y="2814906"/>
            <a:ext cx="5874326" cy="40430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E264EBF-429A-0C43-BE5B-63FAC95B8F87}"/>
              </a:ext>
            </a:extLst>
          </p:cNvPr>
          <p:cNvSpPr txBox="1"/>
          <p:nvPr/>
        </p:nvSpPr>
        <p:spPr>
          <a:xfrm>
            <a:off x="2937162" y="3238357"/>
            <a:ext cx="58309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6. Ask they want they 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</a:rPr>
              <a:t>want to hear</a:t>
            </a:r>
          </a:p>
        </p:txBody>
      </p:sp>
    </p:spTree>
    <p:extLst>
      <p:ext uri="{BB962C8B-B14F-4D97-AF65-F5344CB8AC3E}">
        <p14:creationId xmlns:p14="http://schemas.microsoft.com/office/powerpoint/2010/main" val="2426398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screen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V="1">
            <a:off x="0" y="2814906"/>
            <a:ext cx="5874326" cy="40430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E264EBF-429A-0C43-BE5B-63FAC95B8F87}"/>
              </a:ext>
            </a:extLst>
          </p:cNvPr>
          <p:cNvSpPr txBox="1"/>
          <p:nvPr/>
        </p:nvSpPr>
        <p:spPr>
          <a:xfrm>
            <a:off x="2937162" y="3238357"/>
            <a:ext cx="58309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7. Content Calendar</a:t>
            </a:r>
          </a:p>
        </p:txBody>
      </p:sp>
    </p:spTree>
    <p:extLst>
      <p:ext uri="{BB962C8B-B14F-4D97-AF65-F5344CB8AC3E}">
        <p14:creationId xmlns:p14="http://schemas.microsoft.com/office/powerpoint/2010/main" val="2959882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Box 8">
            <a:extLst>
              <a:ext uri="{FF2B5EF4-FFF2-40B4-BE49-F238E27FC236}">
                <a16:creationId xmlns:a16="http://schemas.microsoft.com/office/drawing/2014/main" id="{B5D035F3-86E2-BC46-80E0-48FFC6EB85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1525" y="-930275"/>
            <a:ext cx="29003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</a:rPr>
              <a:t>Team</a:t>
            </a:r>
          </a:p>
        </p:txBody>
      </p:sp>
      <p:pic>
        <p:nvPicPr>
          <p:cNvPr id="17410" name="Picture 11">
            <a:extLst>
              <a:ext uri="{FF2B5EF4-FFF2-40B4-BE49-F238E27FC236}">
                <a16:creationId xmlns:a16="http://schemas.microsoft.com/office/drawing/2014/main" id="{A63B659D-9507-4840-9F1E-48B94B4895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538" y="0"/>
            <a:ext cx="1744662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6CFB353-BF63-AA4F-8F22-36D6DD54243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524000" y="687388"/>
            <a:ext cx="9144000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  <a:effectLst>
            <a:outerShdw blurRad="38100" dist="23000" dir="5400000" algn="ctr" rotWithShape="0">
              <a:srgbClr val="808080">
                <a:alpha val="7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7412" name="Picture 2">
            <a:extLst>
              <a:ext uri="{FF2B5EF4-FFF2-40B4-BE49-F238E27FC236}">
                <a16:creationId xmlns:a16="http://schemas.microsoft.com/office/drawing/2014/main" id="{157D07DC-BF17-6046-8572-FF02AA45CB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" y="1"/>
            <a:ext cx="12191996" cy="6857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3528701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screen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V="1">
            <a:off x="0" y="2814906"/>
            <a:ext cx="5874326" cy="40430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E264EBF-429A-0C43-BE5B-63FAC95B8F87}"/>
              </a:ext>
            </a:extLst>
          </p:cNvPr>
          <p:cNvSpPr txBox="1"/>
          <p:nvPr/>
        </p:nvSpPr>
        <p:spPr>
          <a:xfrm>
            <a:off x="2937162" y="3238357"/>
            <a:ext cx="58309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8. Incorporate with your physical interactions</a:t>
            </a:r>
          </a:p>
        </p:txBody>
      </p:sp>
    </p:spTree>
    <p:extLst>
      <p:ext uri="{BB962C8B-B14F-4D97-AF65-F5344CB8AC3E}">
        <p14:creationId xmlns:p14="http://schemas.microsoft.com/office/powerpoint/2010/main" val="2675549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screen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V="1">
            <a:off x="0" y="2814906"/>
            <a:ext cx="5874326" cy="40430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E264EBF-429A-0C43-BE5B-63FAC95B8F87}"/>
              </a:ext>
            </a:extLst>
          </p:cNvPr>
          <p:cNvSpPr txBox="1"/>
          <p:nvPr/>
        </p:nvSpPr>
        <p:spPr>
          <a:xfrm>
            <a:off x="2937162" y="3238357"/>
            <a:ext cx="58309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9. Engage! </a:t>
            </a:r>
          </a:p>
        </p:txBody>
      </p:sp>
    </p:spTree>
    <p:extLst>
      <p:ext uri="{BB962C8B-B14F-4D97-AF65-F5344CB8AC3E}">
        <p14:creationId xmlns:p14="http://schemas.microsoft.com/office/powerpoint/2010/main" val="4192788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screen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V="1">
            <a:off x="0" y="2814906"/>
            <a:ext cx="5874326" cy="40430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E264EBF-429A-0C43-BE5B-63FAC95B8F87}"/>
              </a:ext>
            </a:extLst>
          </p:cNvPr>
          <p:cNvSpPr txBox="1"/>
          <p:nvPr/>
        </p:nvSpPr>
        <p:spPr>
          <a:xfrm>
            <a:off x="2937162" y="3238357"/>
            <a:ext cx="58309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10. Measure with business goals --not just with social media engagement metrics </a:t>
            </a:r>
          </a:p>
        </p:txBody>
      </p:sp>
    </p:spTree>
    <p:extLst>
      <p:ext uri="{BB962C8B-B14F-4D97-AF65-F5344CB8AC3E}">
        <p14:creationId xmlns:p14="http://schemas.microsoft.com/office/powerpoint/2010/main" val="204741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3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H="1" flipV="1">
            <a:off x="6310264" y="2814907"/>
            <a:ext cx="5874326" cy="40430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8675895" y="-453483"/>
            <a:ext cx="3800475" cy="47074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-3851" y="1043455"/>
            <a:ext cx="4717723" cy="58435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67356" y="1429549"/>
            <a:ext cx="57285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THANK YOU!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67356" y="5132494"/>
            <a:ext cx="44334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 Medium" charset="0"/>
                <a:ea typeface="Avenir Next Medium" charset="0"/>
                <a:cs typeface="Avenir Next Medium" charset="0"/>
              </a:rPr>
              <a:t>Jeremiah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venir Next Medium" charset="0"/>
                <a:ea typeface="Avenir Next Medium" charset="0"/>
                <a:cs typeface="Avenir Next Medium" charset="0"/>
              </a:rPr>
              <a:t>Owyang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Avenir Next Medium" charset="0"/>
              <a:ea typeface="Avenir Next Medium" charset="0"/>
              <a:cs typeface="Avenir Next Medium" charset="0"/>
            </a:endParaRPr>
          </a:p>
          <a:p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Analyst and Founding Partner</a:t>
            </a:r>
          </a:p>
          <a:p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jeremiah@kaleidoinsights.com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Avenir Next" charset="0"/>
              <a:ea typeface="Avenir Next" charset="0"/>
              <a:cs typeface="Avenir Next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F6FA12-162B-4A48-9CF6-0F43209060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7654" y="2860349"/>
            <a:ext cx="2171700" cy="21717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H="1">
            <a:off x="6344242" y="-607909"/>
            <a:ext cx="5260199" cy="642049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4947" y="5774448"/>
            <a:ext cx="1943473" cy="55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091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3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H="1" flipV="1">
            <a:off x="6310264" y="2814907"/>
            <a:ext cx="5874326" cy="40430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8675895" y="-453483"/>
            <a:ext cx="3800475" cy="47074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-3851" y="1043455"/>
            <a:ext cx="4717723" cy="58435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67356" y="1429549"/>
            <a:ext cx="57285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About me.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67355" y="5132494"/>
            <a:ext cx="67924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 Medium" charset="0"/>
                <a:ea typeface="Avenir Next Medium" charset="0"/>
                <a:cs typeface="Avenir Next Medium" charset="0"/>
              </a:rPr>
              <a:t>Jeremiah Owyang</a:t>
            </a:r>
          </a:p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 Medium" charset="0"/>
                <a:ea typeface="Avenir Next Medium" charset="0"/>
                <a:cs typeface="Avenir Next Medium" charset="0"/>
              </a:rPr>
              <a:t>Silicon Valley.</a:t>
            </a:r>
          </a:p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 Medium" charset="0"/>
                <a:ea typeface="Avenir Next Medium" charset="0"/>
                <a:cs typeface="Avenir Next Medium" charset="0"/>
              </a:rPr>
              <a:t>Entrepreneur. Industry Analyst.</a:t>
            </a:r>
          </a:p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 Medium" charset="0"/>
                <a:ea typeface="Avenir Next Medium" charset="0"/>
                <a:cs typeface="Avenir Next Medium" charset="0"/>
              </a:rPr>
              <a:t>Family. Fitness. Founder. </a:t>
            </a:r>
          </a:p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 Medium" charset="0"/>
                <a:ea typeface="Avenir Next Medium" charset="0"/>
                <a:cs typeface="Avenir Next Medium" charset="0"/>
              </a:rPr>
              <a:t>Chinese Heritage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F6FA12-162B-4A48-9CF6-0F43209060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7654" y="2860349"/>
            <a:ext cx="2171700" cy="21717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H="1">
            <a:off x="6344242" y="-607909"/>
            <a:ext cx="5260199" cy="642049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4947" y="5774448"/>
            <a:ext cx="1943473" cy="55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210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screen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V="1">
            <a:off x="0" y="2814906"/>
            <a:ext cx="5874326" cy="40430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E264EBF-429A-0C43-BE5B-63FAC95B8F87}"/>
              </a:ext>
            </a:extLst>
          </p:cNvPr>
          <p:cNvSpPr txBox="1"/>
          <p:nvPr/>
        </p:nvSpPr>
        <p:spPr>
          <a:xfrm>
            <a:off x="2937162" y="3238357"/>
            <a:ext cx="58309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1. What’s the goal? </a:t>
            </a:r>
          </a:p>
        </p:txBody>
      </p:sp>
    </p:spTree>
    <p:extLst>
      <p:ext uri="{BB962C8B-B14F-4D97-AF65-F5344CB8AC3E}">
        <p14:creationId xmlns:p14="http://schemas.microsoft.com/office/powerpoint/2010/main" val="633049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053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screen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V="1">
            <a:off x="0" y="2814906"/>
            <a:ext cx="5874326" cy="40430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E264EBF-429A-0C43-BE5B-63FAC95B8F87}"/>
              </a:ext>
            </a:extLst>
          </p:cNvPr>
          <p:cNvSpPr txBox="1"/>
          <p:nvPr/>
        </p:nvSpPr>
        <p:spPr>
          <a:xfrm>
            <a:off x="2937162" y="3238357"/>
            <a:ext cx="58309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2. Fish where the fish are</a:t>
            </a:r>
          </a:p>
        </p:txBody>
      </p:sp>
    </p:spTree>
    <p:extLst>
      <p:ext uri="{BB962C8B-B14F-4D97-AF65-F5344CB8AC3E}">
        <p14:creationId xmlns:p14="http://schemas.microsoft.com/office/powerpoint/2010/main" val="240388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screen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V="1">
            <a:off x="0" y="2814906"/>
            <a:ext cx="5874326" cy="40430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E264EBF-429A-0C43-BE5B-63FAC95B8F87}"/>
              </a:ext>
            </a:extLst>
          </p:cNvPr>
          <p:cNvSpPr txBox="1"/>
          <p:nvPr/>
        </p:nvSpPr>
        <p:spPr>
          <a:xfrm>
            <a:off x="2937162" y="3238357"/>
            <a:ext cx="58309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3. Meaningful content, draw people in</a:t>
            </a:r>
          </a:p>
          <a:p>
            <a:pPr algn="ctr"/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98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778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174A51-4D17-4CA8-BFDE-AACD40B7BD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1998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548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screen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V="1">
            <a:off x="0" y="2814906"/>
            <a:ext cx="5874326" cy="40430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E264EBF-429A-0C43-BE5B-63FAC95B8F87}"/>
              </a:ext>
            </a:extLst>
          </p:cNvPr>
          <p:cNvSpPr txBox="1"/>
          <p:nvPr/>
        </p:nvSpPr>
        <p:spPr>
          <a:xfrm>
            <a:off x="2937162" y="3238357"/>
            <a:ext cx="58309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4. Promote, it’s about advertising now</a:t>
            </a:r>
          </a:p>
          <a:p>
            <a:pPr algn="ctr"/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668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22484</TotalTime>
  <Words>651</Words>
  <Application>Microsoft Macintosh PowerPoint</Application>
  <PresentationFormat>Widescreen</PresentationFormat>
  <Paragraphs>95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ＭＳ Ｐゴシック</vt:lpstr>
      <vt:lpstr>Arial</vt:lpstr>
      <vt:lpstr>Avenir Next</vt:lpstr>
      <vt:lpstr>Avenir Next Medium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Julie George</dc:creator>
  <cp:lastModifiedBy>jko@catalystcompanies.co</cp:lastModifiedBy>
  <cp:revision>115</cp:revision>
  <cp:lastPrinted>2019-07-09T23:14:04Z</cp:lastPrinted>
  <dcterms:created xsi:type="dcterms:W3CDTF">2019-05-18T18:42:11Z</dcterms:created>
  <dcterms:modified xsi:type="dcterms:W3CDTF">2019-07-12T16:15:50Z</dcterms:modified>
</cp:coreProperties>
</file>