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8" r:id="rId4"/>
    <p:sldId id="273" r:id="rId5"/>
    <p:sldId id="269" r:id="rId6"/>
    <p:sldId id="270" r:id="rId7"/>
    <p:sldId id="271" r:id="rId8"/>
    <p:sldId id="27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4"/>
    <p:restoredTop sz="94599"/>
  </p:normalViewPr>
  <p:slideViewPr>
    <p:cSldViewPr snapToGrid="0" snapToObjects="1">
      <p:cViewPr>
        <p:scale>
          <a:sx n="110" d="100"/>
          <a:sy n="110" d="100"/>
        </p:scale>
        <p:origin x="1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69E85-51F6-CA45-A62A-D2F40E39C1BA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487C-BAD5-9B45-982E-8E8D0DEAD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7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4D76-AC0E-3349-9142-5D95C03B15FD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AFA27-D193-544A-ACD7-816CC9FE3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FA27-D193-544A-ACD7-816CC9FE3F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FA27-D193-544A-ACD7-816CC9FE3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FA27-D193-544A-ACD7-816CC9FE3F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AFA27-D193-544A-ACD7-816CC9FE3F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8" indent="0" algn="ctr">
              <a:buNone/>
              <a:defRPr sz="1800"/>
            </a:lvl3pPr>
            <a:lvl4pPr marL="1371551" indent="0" algn="ctr">
              <a:buNone/>
              <a:defRPr sz="1600"/>
            </a:lvl4pPr>
            <a:lvl5pPr marL="1828736" indent="0" algn="ctr">
              <a:buNone/>
              <a:defRPr sz="1600"/>
            </a:lvl5pPr>
            <a:lvl6pPr marL="2285919" indent="0" algn="ctr">
              <a:buNone/>
              <a:defRPr sz="1600"/>
            </a:lvl6pPr>
            <a:lvl7pPr marL="2743102" indent="0" algn="ctr">
              <a:buNone/>
              <a:defRPr sz="1600"/>
            </a:lvl7pPr>
            <a:lvl8pPr marL="3200287" indent="0" algn="ctr">
              <a:buNone/>
              <a:defRPr sz="1600"/>
            </a:lvl8pPr>
            <a:lvl9pPr marL="365747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E2046-44EE-6849-8D50-F9A30DB18F66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92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D2132-769D-2346-A5FF-D99131821F07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0B89-5A1D-7F43-A2EF-3536B168DFB0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23EC-89DB-7845-953E-5DBBD1015C7E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ADF9-F1D0-8A49-935E-E2358AD68DB6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7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4" y="1825625"/>
            <a:ext cx="51816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1637-A93A-204C-A90A-9CCD7D0A6EC1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6" indent="0">
              <a:buNone/>
              <a:defRPr sz="1600" b="1"/>
            </a:lvl5pPr>
            <a:lvl6pPr marL="2285919" indent="0">
              <a:buNone/>
              <a:defRPr sz="1600" b="1"/>
            </a:lvl6pPr>
            <a:lvl7pPr marL="2743102" indent="0">
              <a:buNone/>
              <a:defRPr sz="1600" b="1"/>
            </a:lvl7pPr>
            <a:lvl8pPr marL="3200287" indent="0">
              <a:buNone/>
              <a:defRPr sz="1600" b="1"/>
            </a:lvl8pPr>
            <a:lvl9pPr marL="36574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6" indent="0">
              <a:buNone/>
              <a:defRPr sz="1600" b="1"/>
            </a:lvl5pPr>
            <a:lvl6pPr marL="2285919" indent="0">
              <a:buNone/>
              <a:defRPr sz="1600" b="1"/>
            </a:lvl6pPr>
            <a:lvl7pPr marL="2743102" indent="0">
              <a:buNone/>
              <a:defRPr sz="1600" b="1"/>
            </a:lvl7pPr>
            <a:lvl8pPr marL="3200287" indent="0">
              <a:buNone/>
              <a:defRPr sz="1600" b="1"/>
            </a:lvl8pPr>
            <a:lvl9pPr marL="36574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9A122-0EC9-8D42-A793-52B08990FF03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4B6E-E9B7-5744-89F4-1036AB6354DB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4934-81F9-C140-8475-3E486A91097C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30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1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68" indent="0">
              <a:buNone/>
              <a:defRPr sz="1200"/>
            </a:lvl3pPr>
            <a:lvl4pPr marL="1371551" indent="0">
              <a:buNone/>
              <a:defRPr sz="1000"/>
            </a:lvl4pPr>
            <a:lvl5pPr marL="1828736" indent="0">
              <a:buNone/>
              <a:defRPr sz="1000"/>
            </a:lvl5pPr>
            <a:lvl6pPr marL="2285919" indent="0">
              <a:buNone/>
              <a:defRPr sz="1000"/>
            </a:lvl6pPr>
            <a:lvl7pPr marL="2743102" indent="0">
              <a:buNone/>
              <a:defRPr sz="1000"/>
            </a:lvl7pPr>
            <a:lvl8pPr marL="3200287" indent="0">
              <a:buNone/>
              <a:defRPr sz="1000"/>
            </a:lvl8pPr>
            <a:lvl9pPr marL="36574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EE0E-7BE0-E94F-8751-4D74E0F28210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7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1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6" indent="0">
              <a:buNone/>
              <a:defRPr sz="2000"/>
            </a:lvl5pPr>
            <a:lvl6pPr marL="2285919" indent="0">
              <a:buNone/>
              <a:defRPr sz="2000"/>
            </a:lvl6pPr>
            <a:lvl7pPr marL="2743102" indent="0">
              <a:buNone/>
              <a:defRPr sz="2000"/>
            </a:lvl7pPr>
            <a:lvl8pPr marL="3200287" indent="0">
              <a:buNone/>
              <a:defRPr sz="2000"/>
            </a:lvl8pPr>
            <a:lvl9pPr marL="365747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0"/>
            </a:lvl2pPr>
            <a:lvl3pPr marL="914368" indent="0">
              <a:buNone/>
              <a:defRPr sz="1200"/>
            </a:lvl3pPr>
            <a:lvl4pPr marL="1371551" indent="0">
              <a:buNone/>
              <a:defRPr sz="1000"/>
            </a:lvl4pPr>
            <a:lvl5pPr marL="1828736" indent="0">
              <a:buNone/>
              <a:defRPr sz="1000"/>
            </a:lvl5pPr>
            <a:lvl6pPr marL="2285919" indent="0">
              <a:buNone/>
              <a:defRPr sz="1000"/>
            </a:lvl6pPr>
            <a:lvl7pPr marL="2743102" indent="0">
              <a:buNone/>
              <a:defRPr sz="1000"/>
            </a:lvl7pPr>
            <a:lvl8pPr marL="3200287" indent="0">
              <a:buNone/>
              <a:defRPr sz="1000"/>
            </a:lvl8pPr>
            <a:lvl9pPr marL="36574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521D-E9F1-C841-885E-E27A298B19B4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4" y="6356355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92B7-9A40-8349-83E5-6D46881C079D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4" y="6356355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19BBA-76B6-9F43-93ED-F18122976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3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2" indent="-228592" algn="l" defTabSz="91436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5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9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4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27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0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5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8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2" indent="-228592" algn="l" defTabSz="914368" rtl="0" eaLnBrk="1" latinLnBrk="0" hangingPunct="1">
        <a:lnSpc>
          <a:spcPct val="90000"/>
        </a:lnSpc>
        <a:spcBef>
          <a:spcPts val="501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1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6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9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2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5.tiff"/><Relationship Id="rId21" Type="http://schemas.openxmlformats.org/officeDocument/2006/relationships/image" Target="../media/image16.tiff"/><Relationship Id="rId22" Type="http://schemas.openxmlformats.org/officeDocument/2006/relationships/image" Target="../media/image17.tiff"/><Relationship Id="rId23" Type="http://schemas.openxmlformats.org/officeDocument/2006/relationships/image" Target="../media/image18.tiff"/><Relationship Id="rId24" Type="http://schemas.openxmlformats.org/officeDocument/2006/relationships/image" Target="../media/image19.tiff"/><Relationship Id="rId10" Type="http://schemas.microsoft.com/office/2007/relationships/hdphoto" Target="../media/hdphoto4.wdp"/><Relationship Id="rId11" Type="http://schemas.openxmlformats.org/officeDocument/2006/relationships/image" Target="../media/image7.png"/><Relationship Id="rId12" Type="http://schemas.microsoft.com/office/2007/relationships/hdphoto" Target="../media/hdphoto5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5.png"/><Relationship Id="rId8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hyperlink" Target="https://www.facebook.com/compugai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 noGrp="1"/>
          </p:cNvSpPr>
          <p:nvPr>
            <p:ph type="ctrTitle"/>
          </p:nvPr>
        </p:nvSpPr>
        <p:spPr>
          <a:xfrm>
            <a:off x="3813412" y="3448538"/>
            <a:ext cx="587922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Arial"/>
                <a:cs typeface="Arial"/>
              </a:rPr>
              <a:t>Compu</a:t>
            </a:r>
            <a:r>
              <a:rPr lang="en-US" sz="3200" b="1" smtClean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27854" y="8103512"/>
            <a:ext cx="128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/>
                <a:cs typeface="Arial"/>
              </a:rPr>
              <a:t>USPAACC</a:t>
            </a:r>
            <a:endParaRPr lang="en-US" dirty="0"/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5835545" y="4142230"/>
            <a:ext cx="5879224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Partners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0" y="0"/>
            <a:ext cx="7035800" cy="6858000"/>
            <a:chOff x="0" y="0"/>
            <a:chExt cx="6659757" cy="6560429"/>
          </a:xfrm>
        </p:grpSpPr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19919" cy="2184400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9919" y="0"/>
              <a:ext cx="2219919" cy="2184400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9838" y="0"/>
              <a:ext cx="2219919" cy="2184400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84400"/>
              <a:ext cx="2219919" cy="2184400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9919" y="2184400"/>
              <a:ext cx="2219919" cy="2184400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9838" y="2184400"/>
              <a:ext cx="2219919" cy="2184400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376029"/>
              <a:ext cx="2219919" cy="2184400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9919" y="4376029"/>
              <a:ext cx="2219919" cy="2184400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9838" y="4376029"/>
              <a:ext cx="2219919" cy="2184400"/>
            </a:xfrm>
            <a:prstGeom prst="rect">
              <a:avLst/>
            </a:prstGeom>
          </p:spPr>
        </p:pic>
      </p:grpSp>
      <p:pic>
        <p:nvPicPr>
          <p:cNvPr id="1026" name="Picture 2" descr="SPAAC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244" y="3240054"/>
            <a:ext cx="1914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484561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charset="2"/>
              <a:buChar char="ü"/>
            </a:pPr>
            <a:r>
              <a:rPr lang="en-US" sz="3600" dirty="0">
                <a:solidFill>
                  <a:schemeClr val="accent2"/>
                </a:solidFill>
              </a:rPr>
              <a:t>Established in the year 2000 </a:t>
            </a:r>
          </a:p>
          <a:p>
            <a:pPr algn="ctr">
              <a:buFont typeface="Wingdings" charset="2"/>
              <a:buChar char="ü"/>
            </a:pPr>
            <a:r>
              <a:rPr lang="en-US" sz="3600" dirty="0">
                <a:solidFill>
                  <a:schemeClr val="accent2"/>
                </a:solidFill>
              </a:rPr>
              <a:t>Over 500 consultants worldwide with 40 active clients.   </a:t>
            </a:r>
          </a:p>
          <a:p>
            <a:pPr algn="ctr">
              <a:buFont typeface="Wingdings" charset="2"/>
              <a:buChar char="ü"/>
            </a:pPr>
            <a:r>
              <a:rPr lang="en-US" sz="3600" dirty="0">
                <a:solidFill>
                  <a:schemeClr val="accent2"/>
                </a:solidFill>
              </a:rPr>
              <a:t>Ranked Number 1 in Deloitte’s Fast 50 in Virginia</a:t>
            </a:r>
          </a:p>
          <a:p>
            <a:pPr algn="ctr">
              <a:buFont typeface="Wingdings" charset="2"/>
              <a:buChar char="ü"/>
            </a:pPr>
            <a:r>
              <a:rPr lang="en-US" sz="3600" dirty="0">
                <a:solidFill>
                  <a:schemeClr val="accent2"/>
                </a:solidFill>
              </a:rPr>
              <a:t>Ranked Number 8 in Deloitte’s Fast 500 in USA</a:t>
            </a:r>
          </a:p>
          <a:p>
            <a:pPr algn="ctr">
              <a:buFont typeface="Wingdings" charset="2"/>
              <a:buChar char="ü"/>
            </a:pPr>
            <a:r>
              <a:rPr lang="en-US" sz="3600" dirty="0">
                <a:solidFill>
                  <a:schemeClr val="accent2"/>
                </a:solidFill>
              </a:rPr>
              <a:t>Ranked #383 – IT Services Sector – Inc. 5000 </a:t>
            </a:r>
          </a:p>
          <a:p>
            <a:pPr algn="ctr">
              <a:buFont typeface="Wingdings" charset="2"/>
              <a:buChar char="ü"/>
            </a:pPr>
            <a:r>
              <a:rPr lang="en-US" sz="3600" b="1" dirty="0">
                <a:solidFill>
                  <a:srgbClr val="0070C0"/>
                </a:solidFill>
              </a:rPr>
              <a:t>Deep Banking Business and Technology Expertise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2019" y="214718"/>
            <a:ext cx="4664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latin typeface="+mj-lt"/>
                <a:ea typeface="+mj-ea"/>
                <a:cs typeface="+mj-cs"/>
              </a:rPr>
              <a:t>CompuGain Overview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0240457" y="353216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CAB6-0358-FD4B-A765-A8453A7C213B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79" y="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Focused on disrupting 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CB5C-E06C-4344-9ED0-BE6A30ED26B7}" type="datetime4">
              <a:rPr lang="en-US" smtClean="0"/>
              <a:t>December 12,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F094-23C4-AE4B-829F-AE47145E86A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Proprietary &amp; Confidential, CompuGain Solutions 2016   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0342057" y="277018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274673" y="1325563"/>
            <a:ext cx="5594499" cy="43513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Our technology depth</a:t>
            </a:r>
            <a:endParaRPr lang="en-US" b="1" dirty="0" smtClean="0"/>
          </a:p>
          <a:p>
            <a:pPr marL="457185" lvl="1" indent="0">
              <a:buNone/>
            </a:pP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74673" y="2173348"/>
            <a:ext cx="5894633" cy="3503554"/>
            <a:chOff x="2736916" y="2445311"/>
            <a:chExt cx="6803232" cy="3335225"/>
          </a:xfrm>
        </p:grpSpPr>
        <p:grpSp>
          <p:nvGrpSpPr>
            <p:cNvPr id="11" name="Group 10"/>
            <p:cNvGrpSpPr/>
            <p:nvPr/>
          </p:nvGrpSpPr>
          <p:grpSpPr>
            <a:xfrm>
              <a:off x="2736916" y="2445311"/>
              <a:ext cx="6803232" cy="3335225"/>
              <a:chOff x="2705017" y="2445311"/>
              <a:chExt cx="6803232" cy="333522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705017" y="2445311"/>
                <a:ext cx="6803232" cy="2548056"/>
                <a:chOff x="3379989" y="3455405"/>
                <a:chExt cx="6803232" cy="254805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379989" y="3455405"/>
                  <a:ext cx="6803232" cy="1836638"/>
                  <a:chOff x="1907704" y="3104530"/>
                  <a:chExt cx="6803232" cy="1836638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944376" y="4297408"/>
                    <a:ext cx="676656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1907704" y="3642513"/>
                    <a:ext cx="676656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944376" y="4941168"/>
                    <a:ext cx="676656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78227" y="4407141"/>
                    <a:ext cx="955427" cy="3467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4" name="Picture 5" descr="http://cdn001.practicalclouds.com/user-content/resize/1_Dave%20McCormick/logos/Amazon%20AWS%20plus%20EC2%20logo_scaled-399x87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harpenSoften amount="-50000"/>
                            </a14:imgEffect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56993" y="3789040"/>
                    <a:ext cx="1454128" cy="3168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5" name="Picture 9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96" t="9700" r="-1253" b="3001"/>
                  <a:stretch/>
                </p:blipFill>
                <p:spPr bwMode="auto">
                  <a:xfrm>
                    <a:off x="5148064" y="3229260"/>
                    <a:ext cx="725707" cy="3748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6" name="Picture 13" descr="http://www.ikanow.com/wp-content/uploads/2012/05/mongo-db-huge-logo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00192" y="3207636"/>
                    <a:ext cx="1189237" cy="39646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7" name="Picture 1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631"/>
                  <a:stretch/>
                </p:blipFill>
                <p:spPr bwMode="auto">
                  <a:xfrm>
                    <a:off x="7711684" y="3104530"/>
                    <a:ext cx="748748" cy="4995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2033672" y="3146897"/>
                    <a:ext cx="102616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3435474" y="3172049"/>
                    <a:ext cx="1352550" cy="4286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2039913" y="4437112"/>
                    <a:ext cx="1463040" cy="3189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26956" y="4509120"/>
                    <a:ext cx="1500333" cy="219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5429537" y="3782938"/>
                    <a:ext cx="1524000" cy="438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3853745" y="3780779"/>
                    <a:ext cx="1371600" cy="44030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33110" y="4152538"/>
                  <a:ext cx="1576364" cy="288153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7831" y="5366456"/>
                  <a:ext cx="748481" cy="637005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0368" y="5432934"/>
                  <a:ext cx="1294204" cy="506067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00519" y="5581895"/>
                  <a:ext cx="1604483" cy="261524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24440" y="5158935"/>
                <a:ext cx="1006402" cy="62160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69021" y="4449655"/>
              <a:ext cx="1754520" cy="58837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8260707" y="1325563"/>
            <a:ext cx="356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Industry COEs</a:t>
            </a:r>
            <a:endParaRPr lang="en-US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8260707" y="2171313"/>
            <a:ext cx="3568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Banking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Insurance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Mortgage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Education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Hospitality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Logistics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HealthCare</a:t>
            </a:r>
          </a:p>
          <a:p>
            <a:pPr marL="457200" indent="-457200">
              <a:buFont typeface="Arial" charset="0"/>
              <a:buChar char="•"/>
            </a:pPr>
            <a:endParaRPr lang="en-US" sz="2800" b="1" dirty="0" smtClean="0"/>
          </a:p>
          <a:p>
            <a:pPr marL="457200" indent="-457200" algn="r">
              <a:buFont typeface="Arial" charset="0"/>
              <a:buChar char="•"/>
            </a:pPr>
            <a:endParaRPr lang="en-US" sz="2800" b="1" dirty="0" smtClean="0"/>
          </a:p>
          <a:p>
            <a:pPr algn="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4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23EC-89DB-7845-953E-5DBBD1015C7E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342057" y="277018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0879" y="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Our relationship with USPAACC</a:t>
            </a:r>
            <a:endParaRPr lang="en-US" sz="4000" b="1" dirty="0"/>
          </a:p>
        </p:txBody>
      </p:sp>
      <p:pic>
        <p:nvPicPr>
          <p:cNvPr id="8" name="Picture 2" descr="SPAA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75304"/>
            <a:ext cx="3375164" cy="167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-410545" y="2964031"/>
            <a:ext cx="5879224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"/>
                <a:cs typeface="Arial"/>
              </a:rPr>
              <a:t>Compu</a:t>
            </a:r>
            <a:r>
              <a:rPr lang="en-US" b="1" dirty="0" smtClean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53" y="2410284"/>
            <a:ext cx="3313494" cy="22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1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23EC-89DB-7845-953E-5DBBD1015C7E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990" y="1593638"/>
            <a:ext cx="2306815" cy="4005084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0342057" y="277018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0879" y="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Our Champion </a:t>
            </a:r>
            <a:endParaRPr lang="en-US" sz="4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5" y="1513008"/>
            <a:ext cx="7622889" cy="448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/>
              <a:t>Our journey with USPAACC</a:t>
            </a:r>
          </a:p>
          <a:p>
            <a:endParaRPr lang="en-US" sz="2400" b="1" u="sng" dirty="0" smtClean="0"/>
          </a:p>
          <a:p>
            <a:pPr marL="742950" indent="-742950">
              <a:buFont typeface="Arial" charset="0"/>
              <a:buChar char="•"/>
            </a:pPr>
            <a:r>
              <a:rPr lang="en-US" sz="2400" dirty="0" smtClean="0"/>
              <a:t>Partnered with USPAACC in 2014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dirty="0" smtClean="0"/>
              <a:t>Discovered a unique mission driven organization willing to be an advocate to help small minority firms have a voice in a highly competitive market place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dirty="0" smtClean="0"/>
              <a:t>Worked as partners to leverage our collective networks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dirty="0" smtClean="0"/>
              <a:t>Found tremendous value our relationship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dirty="0" smtClean="0"/>
              <a:t>CompuGain will continue to build a stronger relationship and continue to find ways to contribute into the USPAACC Ecosystem </a:t>
            </a:r>
          </a:p>
          <a:p>
            <a:pPr marL="742950" indent="-742950">
              <a:buFont typeface="Arial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76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23EC-89DB-7845-953E-5DBBD1015C7E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6</a:t>
            </a:fld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342057" y="277018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0879" y="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Specific Value Points</a:t>
            </a:r>
            <a:endParaRPr lang="en-US" sz="4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5" y="1513008"/>
            <a:ext cx="10655456" cy="448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/>
              <a:t>Our Experience </a:t>
            </a:r>
          </a:p>
          <a:p>
            <a:endParaRPr lang="en-US" sz="2400" b="1" u="sng" dirty="0" smtClean="0"/>
          </a:p>
          <a:p>
            <a:pPr marL="742950" indent="-742950">
              <a:buFont typeface="Arial" charset="0"/>
              <a:buChar char="•"/>
            </a:pPr>
            <a:r>
              <a:rPr lang="en-US" sz="3200" dirty="0" smtClean="0"/>
              <a:t>Amazing events </a:t>
            </a:r>
            <a:r>
              <a:rPr lang="mr-IN" sz="3200" dirty="0" smtClean="0"/>
              <a:t>–</a:t>
            </a:r>
            <a:r>
              <a:rPr lang="en-US" sz="3200" dirty="0" smtClean="0"/>
              <a:t> well organized, well attended and well coordinated</a:t>
            </a:r>
          </a:p>
          <a:p>
            <a:pPr marL="742950" indent="-742950">
              <a:buFont typeface="Arial" charset="0"/>
              <a:buChar char="•"/>
            </a:pPr>
            <a:r>
              <a:rPr lang="en-US" sz="3200" dirty="0" smtClean="0"/>
              <a:t>Tremendous support in helping to make the right introductions</a:t>
            </a:r>
          </a:p>
          <a:p>
            <a:pPr marL="742950" indent="-742950">
              <a:buFont typeface="Arial" charset="0"/>
              <a:buChar char="•"/>
            </a:pPr>
            <a:r>
              <a:rPr lang="en-US" sz="3200" dirty="0" smtClean="0"/>
              <a:t>The right audience for our business</a:t>
            </a:r>
          </a:p>
          <a:p>
            <a:pPr marL="742950" indent="-742950">
              <a:buFont typeface="Arial" charset="0"/>
              <a:buChar char="•"/>
            </a:pPr>
            <a:r>
              <a:rPr lang="en-US" sz="3200" b="1" dirty="0" smtClean="0"/>
              <a:t>The right advocate and the right champion!</a:t>
            </a:r>
            <a:r>
              <a:rPr lang="en-US" sz="3200" dirty="0" smtClean="0"/>
              <a:t> </a:t>
            </a:r>
          </a:p>
          <a:p>
            <a:pPr marL="742950" indent="-742950">
              <a:buFont typeface="Arial" charset="0"/>
              <a:buChar char="•"/>
            </a:pPr>
            <a:endParaRPr lang="en-US" sz="2400" b="1" dirty="0"/>
          </a:p>
        </p:txBody>
      </p:sp>
      <p:pic>
        <p:nvPicPr>
          <p:cNvPr id="9" name="Picture 2" descr="SPAAC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29" y="186532"/>
            <a:ext cx="19145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0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23EC-89DB-7845-953E-5DBBD1015C7E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342057" y="277018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0879" y="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Our recommendations</a:t>
            </a:r>
            <a:endParaRPr lang="en-US" sz="4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5" y="1513008"/>
            <a:ext cx="10655456" cy="448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 smtClean="0"/>
              <a:t>The road ahead </a:t>
            </a:r>
          </a:p>
          <a:p>
            <a:endParaRPr lang="en-US" sz="2400" b="1" u="sng" dirty="0" smtClean="0"/>
          </a:p>
          <a:p>
            <a:pPr marL="742950" indent="-742950">
              <a:buFont typeface="Arial" charset="0"/>
              <a:buChar char="•"/>
            </a:pPr>
            <a:r>
              <a:rPr lang="en-US" sz="3600" dirty="0" smtClean="0"/>
              <a:t>Create focus in your business </a:t>
            </a:r>
          </a:p>
          <a:p>
            <a:pPr marL="742950" indent="-742950">
              <a:buFont typeface="Arial" charset="0"/>
              <a:buChar char="•"/>
            </a:pPr>
            <a:r>
              <a:rPr lang="en-US" sz="3600" dirty="0" smtClean="0"/>
              <a:t>Align yourself with the right partners (USPAACC!)</a:t>
            </a:r>
          </a:p>
          <a:p>
            <a:pPr marL="742950" indent="-742950">
              <a:buFont typeface="Arial" charset="0"/>
              <a:buChar char="•"/>
            </a:pPr>
            <a:r>
              <a:rPr lang="en-US" sz="3600" dirty="0" smtClean="0"/>
              <a:t>Stay committed </a:t>
            </a:r>
          </a:p>
          <a:p>
            <a:pPr marL="742950" indent="-742950">
              <a:buFont typeface="Arial" charset="0"/>
              <a:buChar char="•"/>
            </a:pPr>
            <a:r>
              <a:rPr lang="en-US" sz="3600" dirty="0" smtClean="0"/>
              <a:t>Invest in your relationships</a:t>
            </a:r>
          </a:p>
          <a:p>
            <a:pPr marL="742950" indent="-742950">
              <a:buFont typeface="Arial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345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23EC-89DB-7845-953E-5DBBD1015C7E}" type="datetime4">
              <a:rPr lang="en-US" smtClean="0"/>
              <a:t>December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Proprietary &amp; Confidential, CompuGain Solutions 2016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19BBA-76B6-9F43-93ED-F181229762B1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342057" y="277018"/>
            <a:ext cx="58792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5" y="1513008"/>
            <a:ext cx="10655456" cy="4482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 smtClean="0"/>
              <a:t>Thank you</a:t>
            </a:r>
          </a:p>
          <a:p>
            <a:pPr algn="ctr"/>
            <a:endParaRPr lang="en-US" sz="9600" b="1" i="1" dirty="0"/>
          </a:p>
          <a:p>
            <a:pPr algn="ctr"/>
            <a:r>
              <a:rPr lang="en-US" sz="9600" b="1" i="1" dirty="0" smtClean="0"/>
              <a:t>Questions</a:t>
            </a:r>
            <a:r>
              <a:rPr lang="en-US" sz="3600" b="1" i="1" dirty="0" smtClean="0"/>
              <a:t> </a:t>
            </a:r>
            <a:endParaRPr lang="en-US" sz="3600" dirty="0" smtClean="0"/>
          </a:p>
          <a:p>
            <a:pPr marL="742950" indent="-742950">
              <a:buFont typeface="Arial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770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7031" y="678578"/>
            <a:ext cx="6311339" cy="4351339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10342057" y="277018"/>
            <a:ext cx="175348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/>
                <a:cs typeface="Arial"/>
              </a:rPr>
              <a:t>Compu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Gain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" y="5156340"/>
            <a:ext cx="12191999" cy="464708"/>
          </a:xfrm>
          <a:prstGeom prst="rect">
            <a:avLst/>
          </a:prstGeom>
          <a:noFill/>
        </p:spPr>
        <p:txBody>
          <a:bodyPr wrap="square" lIns="182843" tIns="91423" rIns="182843" bIns="91423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HQ US :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13241 Woodland Park, Herndon VA 20171 | 703.956.7500</a:t>
            </a:r>
            <a:endParaRPr lang="pt-B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1159472" y="5456505"/>
            <a:ext cx="227635" cy="223227"/>
          </a:xfrm>
          <a:custGeom>
            <a:avLst/>
            <a:gdLst/>
            <a:ahLst/>
            <a:cxnLst>
              <a:cxn ang="0">
                <a:pos x="59" y="54"/>
              </a:cxn>
              <a:cxn ang="0">
                <a:pos x="53" y="59"/>
              </a:cxn>
              <a:cxn ang="0">
                <a:pos x="45" y="62"/>
              </a:cxn>
              <a:cxn ang="0">
                <a:pos x="38" y="59"/>
              </a:cxn>
              <a:cxn ang="0">
                <a:pos x="30" y="51"/>
              </a:cxn>
              <a:cxn ang="0">
                <a:pos x="27" y="43"/>
              </a:cxn>
              <a:cxn ang="0">
                <a:pos x="30" y="36"/>
              </a:cxn>
              <a:cxn ang="0">
                <a:pos x="27" y="32"/>
              </a:cxn>
              <a:cxn ang="0">
                <a:pos x="19" y="36"/>
              </a:cxn>
              <a:cxn ang="0">
                <a:pos x="11" y="32"/>
              </a:cxn>
              <a:cxn ang="0">
                <a:pos x="3" y="24"/>
              </a:cxn>
              <a:cxn ang="0">
                <a:pos x="0" y="17"/>
              </a:cxn>
              <a:cxn ang="0">
                <a:pos x="3" y="9"/>
              </a:cxn>
              <a:cxn ang="0">
                <a:pos x="9" y="3"/>
              </a:cxn>
              <a:cxn ang="0">
                <a:pos x="17" y="0"/>
              </a:cxn>
              <a:cxn ang="0">
                <a:pos x="24" y="4"/>
              </a:cxn>
              <a:cxn ang="0">
                <a:pos x="32" y="11"/>
              </a:cxn>
              <a:cxn ang="0">
                <a:pos x="35" y="19"/>
              </a:cxn>
              <a:cxn ang="0">
                <a:pos x="32" y="27"/>
              </a:cxn>
              <a:cxn ang="0">
                <a:pos x="35" y="30"/>
              </a:cxn>
              <a:cxn ang="0">
                <a:pos x="43" y="27"/>
              </a:cxn>
              <a:cxn ang="0">
                <a:pos x="51" y="30"/>
              </a:cxn>
              <a:cxn ang="0">
                <a:pos x="59" y="38"/>
              </a:cxn>
              <a:cxn ang="0">
                <a:pos x="62" y="46"/>
              </a:cxn>
              <a:cxn ang="0">
                <a:pos x="59" y="54"/>
              </a:cxn>
              <a:cxn ang="0">
                <a:pos x="27" y="17"/>
              </a:cxn>
              <a:cxn ang="0">
                <a:pos x="19" y="9"/>
              </a:cxn>
              <a:cxn ang="0">
                <a:pos x="17" y="8"/>
              </a:cxn>
              <a:cxn ang="0">
                <a:pos x="14" y="9"/>
              </a:cxn>
              <a:cxn ang="0">
                <a:pos x="8" y="14"/>
              </a:cxn>
              <a:cxn ang="0">
                <a:pos x="7" y="17"/>
              </a:cxn>
              <a:cxn ang="0">
                <a:pos x="8" y="19"/>
              </a:cxn>
              <a:cxn ang="0">
                <a:pos x="16" y="27"/>
              </a:cxn>
              <a:cxn ang="0">
                <a:pos x="19" y="28"/>
              </a:cxn>
              <a:cxn ang="0">
                <a:pos x="22" y="27"/>
              </a:cxn>
              <a:cxn ang="0">
                <a:pos x="19" y="23"/>
              </a:cxn>
              <a:cxn ang="0">
                <a:pos x="23" y="19"/>
              </a:cxn>
              <a:cxn ang="0">
                <a:pos x="27" y="22"/>
              </a:cxn>
              <a:cxn ang="0">
                <a:pos x="28" y="19"/>
              </a:cxn>
              <a:cxn ang="0">
                <a:pos x="27" y="17"/>
              </a:cxn>
              <a:cxn ang="0">
                <a:pos x="54" y="43"/>
              </a:cxn>
              <a:cxn ang="0">
                <a:pos x="46" y="35"/>
              </a:cxn>
              <a:cxn ang="0">
                <a:pos x="43" y="34"/>
              </a:cxn>
              <a:cxn ang="0">
                <a:pos x="40" y="36"/>
              </a:cxn>
              <a:cxn ang="0">
                <a:pos x="43" y="40"/>
              </a:cxn>
              <a:cxn ang="0">
                <a:pos x="40" y="43"/>
              </a:cxn>
              <a:cxn ang="0">
                <a:pos x="35" y="41"/>
              </a:cxn>
              <a:cxn ang="0">
                <a:pos x="34" y="43"/>
              </a:cxn>
              <a:cxn ang="0">
                <a:pos x="35" y="46"/>
              </a:cxn>
              <a:cxn ang="0">
                <a:pos x="43" y="54"/>
              </a:cxn>
              <a:cxn ang="0">
                <a:pos x="45" y="55"/>
              </a:cxn>
              <a:cxn ang="0">
                <a:pos x="48" y="54"/>
              </a:cxn>
              <a:cxn ang="0">
                <a:pos x="54" y="48"/>
              </a:cxn>
              <a:cxn ang="0">
                <a:pos x="55" y="46"/>
              </a:cxn>
              <a:cxn ang="0">
                <a:pos x="54" y="43"/>
              </a:cxn>
            </a:cxnLst>
            <a:rect l="0" t="0" r="r" b="b"/>
            <a:pathLst>
              <a:path w="62" h="62">
                <a:moveTo>
                  <a:pt x="59" y="54"/>
                </a:moveTo>
                <a:cubicBezTo>
                  <a:pt x="53" y="59"/>
                  <a:pt x="53" y="59"/>
                  <a:pt x="53" y="59"/>
                </a:cubicBezTo>
                <a:cubicBezTo>
                  <a:pt x="51" y="61"/>
                  <a:pt x="48" y="62"/>
                  <a:pt x="45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30" y="51"/>
                  <a:pt x="30" y="51"/>
                  <a:pt x="30" y="51"/>
                </a:cubicBezTo>
                <a:cubicBezTo>
                  <a:pt x="28" y="49"/>
                  <a:pt x="27" y="46"/>
                  <a:pt x="27" y="43"/>
                </a:cubicBezTo>
                <a:cubicBezTo>
                  <a:pt x="27" y="40"/>
                  <a:pt x="28" y="38"/>
                  <a:pt x="30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5" y="34"/>
                  <a:pt x="22" y="36"/>
                  <a:pt x="19" y="36"/>
                </a:cubicBezTo>
                <a:cubicBezTo>
                  <a:pt x="16" y="36"/>
                  <a:pt x="13" y="34"/>
                  <a:pt x="11" y="32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2"/>
                  <a:pt x="0" y="20"/>
                  <a:pt x="0" y="17"/>
                </a:cubicBezTo>
                <a:cubicBezTo>
                  <a:pt x="0" y="14"/>
                  <a:pt x="1" y="11"/>
                  <a:pt x="3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19" y="0"/>
                  <a:pt x="22" y="1"/>
                  <a:pt x="24" y="4"/>
                </a:cubicBezTo>
                <a:cubicBezTo>
                  <a:pt x="32" y="11"/>
                  <a:pt x="32" y="11"/>
                  <a:pt x="32" y="11"/>
                </a:cubicBezTo>
                <a:cubicBezTo>
                  <a:pt x="34" y="13"/>
                  <a:pt x="35" y="16"/>
                  <a:pt x="35" y="19"/>
                </a:cubicBezTo>
                <a:cubicBezTo>
                  <a:pt x="35" y="22"/>
                  <a:pt x="34" y="25"/>
                  <a:pt x="32" y="27"/>
                </a:cubicBezTo>
                <a:cubicBezTo>
                  <a:pt x="35" y="30"/>
                  <a:pt x="35" y="30"/>
                  <a:pt x="35" y="30"/>
                </a:cubicBezTo>
                <a:cubicBezTo>
                  <a:pt x="37" y="28"/>
                  <a:pt x="40" y="27"/>
                  <a:pt x="43" y="27"/>
                </a:cubicBezTo>
                <a:cubicBezTo>
                  <a:pt x="46" y="27"/>
                  <a:pt x="49" y="28"/>
                  <a:pt x="51" y="30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27" y="17"/>
                </a:moveTo>
                <a:cubicBezTo>
                  <a:pt x="19" y="9"/>
                  <a:pt x="19" y="9"/>
                  <a:pt x="19" y="9"/>
                </a:cubicBezTo>
                <a:cubicBezTo>
                  <a:pt x="18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7" y="16"/>
                  <a:pt x="7" y="17"/>
                </a:cubicBezTo>
                <a:cubicBezTo>
                  <a:pt x="7" y="18"/>
                  <a:pt x="8" y="19"/>
                  <a:pt x="8" y="19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8"/>
                  <a:pt x="18" y="28"/>
                  <a:pt x="19" y="28"/>
                </a:cubicBezTo>
                <a:cubicBezTo>
                  <a:pt x="20" y="28"/>
                  <a:pt x="21" y="28"/>
                  <a:pt x="22" y="27"/>
                </a:cubicBezTo>
                <a:cubicBezTo>
                  <a:pt x="20" y="26"/>
                  <a:pt x="19" y="25"/>
                  <a:pt x="19" y="23"/>
                </a:cubicBezTo>
                <a:cubicBezTo>
                  <a:pt x="19" y="21"/>
                  <a:pt x="21" y="19"/>
                  <a:pt x="23" y="19"/>
                </a:cubicBezTo>
                <a:cubicBezTo>
                  <a:pt x="24" y="19"/>
                  <a:pt x="26" y="21"/>
                  <a:pt x="27" y="22"/>
                </a:cubicBezTo>
                <a:cubicBezTo>
                  <a:pt x="28" y="21"/>
                  <a:pt x="28" y="20"/>
                  <a:pt x="28" y="19"/>
                </a:cubicBezTo>
                <a:cubicBezTo>
                  <a:pt x="28" y="18"/>
                  <a:pt x="28" y="17"/>
                  <a:pt x="27" y="17"/>
                </a:cubicBezTo>
                <a:close/>
                <a:moveTo>
                  <a:pt x="54" y="43"/>
                </a:moveTo>
                <a:cubicBezTo>
                  <a:pt x="46" y="35"/>
                  <a:pt x="46" y="35"/>
                  <a:pt x="46" y="35"/>
                </a:cubicBezTo>
                <a:cubicBezTo>
                  <a:pt x="45" y="35"/>
                  <a:pt x="44" y="34"/>
                  <a:pt x="43" y="34"/>
                </a:cubicBezTo>
                <a:cubicBezTo>
                  <a:pt x="42" y="34"/>
                  <a:pt x="41" y="35"/>
                  <a:pt x="40" y="36"/>
                </a:cubicBezTo>
                <a:cubicBezTo>
                  <a:pt x="42" y="37"/>
                  <a:pt x="43" y="38"/>
                  <a:pt x="43" y="40"/>
                </a:cubicBezTo>
                <a:cubicBezTo>
                  <a:pt x="43" y="42"/>
                  <a:pt x="42" y="43"/>
                  <a:pt x="40" y="43"/>
                </a:cubicBezTo>
                <a:cubicBezTo>
                  <a:pt x="38" y="43"/>
                  <a:pt x="37" y="42"/>
                  <a:pt x="35" y="41"/>
                </a:cubicBezTo>
                <a:cubicBezTo>
                  <a:pt x="34" y="41"/>
                  <a:pt x="34" y="42"/>
                  <a:pt x="34" y="43"/>
                </a:cubicBezTo>
                <a:cubicBezTo>
                  <a:pt x="34" y="44"/>
                  <a:pt x="34" y="45"/>
                  <a:pt x="35" y="46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5"/>
                  <a:pt x="45" y="55"/>
                  <a:pt x="45" y="55"/>
                </a:cubicBezTo>
                <a:cubicBezTo>
                  <a:pt x="46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8"/>
                  <a:pt x="55" y="47"/>
                  <a:pt x="55" y="46"/>
                </a:cubicBezTo>
                <a:cubicBezTo>
                  <a:pt x="55" y="45"/>
                  <a:pt x="54" y="44"/>
                  <a:pt x="54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355081" y="5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Locations</a:t>
            </a:r>
            <a:endParaRPr lang="en-US" b="1" dirty="0"/>
          </a:p>
        </p:txBody>
      </p:sp>
      <p:grpSp>
        <p:nvGrpSpPr>
          <p:cNvPr id="75" name="Group 74"/>
          <p:cNvGrpSpPr/>
          <p:nvPr/>
        </p:nvGrpSpPr>
        <p:grpSpPr>
          <a:xfrm>
            <a:off x="4178122" y="5792509"/>
            <a:ext cx="3749159" cy="593483"/>
            <a:chOff x="1829038" y="3672540"/>
            <a:chExt cx="20729099" cy="3577167"/>
          </a:xfrm>
        </p:grpSpPr>
        <p:cxnSp>
          <p:nvCxnSpPr>
            <p:cNvPr id="76" name="Straight Line buttom"/>
            <p:cNvCxnSpPr/>
            <p:nvPr/>
          </p:nvCxnSpPr>
          <p:spPr>
            <a:xfrm>
              <a:off x="1829038" y="5505573"/>
              <a:ext cx="20729099" cy="0"/>
            </a:xfrm>
            <a:prstGeom prst="line">
              <a:avLst/>
            </a:prstGeom>
            <a:ln w="76200" cmpd="sng">
              <a:solidFill>
                <a:schemeClr val="bg1">
                  <a:lumMod val="85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 bwMode="auto">
            <a:xfrm>
              <a:off x="17727277" y="4345640"/>
              <a:ext cx="2227022" cy="2230966"/>
            </a:xfrm>
            <a:prstGeom prst="ellipse">
              <a:avLst/>
            </a:prstGeom>
            <a:solidFill>
              <a:srgbClr val="206B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751042">
                <a:defRPr/>
              </a:pPr>
              <a:endParaRPr lang="en-US" sz="6400" dirty="0">
                <a:solidFill>
                  <a:schemeClr val="accent5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14395209" y="4002740"/>
              <a:ext cx="2917146" cy="2921000"/>
            </a:xfrm>
            <a:prstGeom prst="ellipse">
              <a:avLst/>
            </a:prstGeom>
            <a:solidFill>
              <a:srgbClr val="B32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751042">
                <a:defRPr/>
              </a:pPr>
              <a:endParaRPr lang="en-US" sz="8500" dirty="0">
                <a:solidFill>
                  <a:schemeClr val="accent4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0402657" y="3672540"/>
              <a:ext cx="3581866" cy="3577167"/>
            </a:xfrm>
            <a:prstGeom prst="ellipse">
              <a:avLst/>
            </a:prstGeom>
            <a:solidFill>
              <a:srgbClr val="DB3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751042">
                <a:defRPr/>
              </a:pPr>
              <a:endParaRPr lang="en-US" sz="8500" dirty="0">
                <a:solidFill>
                  <a:schemeClr val="accent3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133890" y="4002739"/>
              <a:ext cx="2917145" cy="2916768"/>
            </a:xfrm>
            <a:prstGeom prst="ellipse">
              <a:avLst/>
            </a:prstGeom>
            <a:solidFill>
              <a:srgbClr val="43B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751042">
                <a:defRPr/>
              </a:pPr>
              <a:endParaRPr lang="en-US" sz="8500" dirty="0">
                <a:solidFill>
                  <a:schemeClr val="accent2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81" name="Oval 80">
              <a:hlinkClick r:id="rId4"/>
            </p:cNvPr>
            <p:cNvSpPr/>
            <p:nvPr/>
          </p:nvSpPr>
          <p:spPr bwMode="auto">
            <a:xfrm>
              <a:off x="4432878" y="4345641"/>
              <a:ext cx="2231256" cy="22309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751042">
                <a:defRPr/>
              </a:pPr>
              <a:endParaRPr lang="en-US" sz="6400" dirty="0">
                <a:solidFill>
                  <a:schemeClr val="accent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5355865" y="5073773"/>
              <a:ext cx="385282" cy="740832"/>
            </a:xfrm>
            <a:custGeom>
              <a:avLst/>
              <a:gdLst>
                <a:gd name="T0" fmla="*/ 35 w 35"/>
                <a:gd name="T1" fmla="*/ 11 h 67"/>
                <a:gd name="T2" fmla="*/ 29 w 35"/>
                <a:gd name="T3" fmla="*/ 11 h 67"/>
                <a:gd name="T4" fmla="*/ 23 w 35"/>
                <a:gd name="T5" fmla="*/ 17 h 67"/>
                <a:gd name="T6" fmla="*/ 23 w 35"/>
                <a:gd name="T7" fmla="*/ 25 h 67"/>
                <a:gd name="T8" fmla="*/ 35 w 35"/>
                <a:gd name="T9" fmla="*/ 25 h 67"/>
                <a:gd name="T10" fmla="*/ 33 w 35"/>
                <a:gd name="T11" fmla="*/ 37 h 67"/>
                <a:gd name="T12" fmla="*/ 23 w 35"/>
                <a:gd name="T13" fmla="*/ 37 h 67"/>
                <a:gd name="T14" fmla="*/ 23 w 35"/>
                <a:gd name="T15" fmla="*/ 67 h 67"/>
                <a:gd name="T16" fmla="*/ 11 w 35"/>
                <a:gd name="T17" fmla="*/ 67 h 67"/>
                <a:gd name="T18" fmla="*/ 11 w 35"/>
                <a:gd name="T19" fmla="*/ 37 h 67"/>
                <a:gd name="T20" fmla="*/ 0 w 35"/>
                <a:gd name="T21" fmla="*/ 37 h 67"/>
                <a:gd name="T22" fmla="*/ 0 w 35"/>
                <a:gd name="T23" fmla="*/ 25 h 67"/>
                <a:gd name="T24" fmla="*/ 11 w 35"/>
                <a:gd name="T25" fmla="*/ 25 h 67"/>
                <a:gd name="T26" fmla="*/ 11 w 35"/>
                <a:gd name="T27" fmla="*/ 16 h 67"/>
                <a:gd name="T28" fmla="*/ 26 w 35"/>
                <a:gd name="T29" fmla="*/ 0 h 67"/>
                <a:gd name="T30" fmla="*/ 35 w 35"/>
                <a:gd name="T31" fmla="*/ 1 h 67"/>
                <a:gd name="T32" fmla="*/ 35 w 35"/>
                <a:gd name="T33" fmla="*/ 1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7"/>
                <a:gd name="T53" fmla="*/ 35 w 35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852" tIns="121927" rIns="243852" bIns="121927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3" name="Freeform 154"/>
            <p:cNvSpPr>
              <a:spLocks/>
            </p:cNvSpPr>
            <p:nvPr/>
          </p:nvSpPr>
          <p:spPr bwMode="auto">
            <a:xfrm>
              <a:off x="7976431" y="5069539"/>
              <a:ext cx="1232062" cy="982133"/>
            </a:xfrm>
            <a:custGeom>
              <a:avLst/>
              <a:gdLst>
                <a:gd name="T0" fmla="*/ 57 w 64"/>
                <a:gd name="T1" fmla="*/ 12 h 51"/>
                <a:gd name="T2" fmla="*/ 57 w 64"/>
                <a:gd name="T3" fmla="*/ 14 h 51"/>
                <a:gd name="T4" fmla="*/ 20 w 64"/>
                <a:gd name="T5" fmla="*/ 51 h 51"/>
                <a:gd name="T6" fmla="*/ 0 w 64"/>
                <a:gd name="T7" fmla="*/ 45 h 51"/>
                <a:gd name="T8" fmla="*/ 3 w 64"/>
                <a:gd name="T9" fmla="*/ 45 h 51"/>
                <a:gd name="T10" fmla="*/ 19 w 64"/>
                <a:gd name="T11" fmla="*/ 40 h 51"/>
                <a:gd name="T12" fmla="*/ 7 w 64"/>
                <a:gd name="T13" fmla="*/ 31 h 51"/>
                <a:gd name="T14" fmla="*/ 10 w 64"/>
                <a:gd name="T15" fmla="*/ 31 h 51"/>
                <a:gd name="T16" fmla="*/ 13 w 64"/>
                <a:gd name="T17" fmla="*/ 31 h 51"/>
                <a:gd name="T18" fmla="*/ 3 w 64"/>
                <a:gd name="T19" fmla="*/ 18 h 51"/>
                <a:gd name="T20" fmla="*/ 3 w 64"/>
                <a:gd name="T21" fmla="*/ 18 h 51"/>
                <a:gd name="T22" fmla="*/ 9 w 64"/>
                <a:gd name="T23" fmla="*/ 19 h 51"/>
                <a:gd name="T24" fmla="*/ 3 w 64"/>
                <a:gd name="T25" fmla="*/ 9 h 51"/>
                <a:gd name="T26" fmla="*/ 5 w 64"/>
                <a:gd name="T27" fmla="*/ 2 h 51"/>
                <a:gd name="T28" fmla="*/ 31 w 64"/>
                <a:gd name="T29" fmla="*/ 16 h 51"/>
                <a:gd name="T30" fmla="*/ 31 w 64"/>
                <a:gd name="T31" fmla="*/ 13 h 51"/>
                <a:gd name="T32" fmla="*/ 44 w 64"/>
                <a:gd name="T33" fmla="*/ 0 h 51"/>
                <a:gd name="T34" fmla="*/ 54 w 64"/>
                <a:gd name="T35" fmla="*/ 4 h 51"/>
                <a:gd name="T36" fmla="*/ 62 w 64"/>
                <a:gd name="T37" fmla="*/ 1 h 51"/>
                <a:gd name="T38" fmla="*/ 56 w 64"/>
                <a:gd name="T39" fmla="*/ 8 h 51"/>
                <a:gd name="T40" fmla="*/ 64 w 64"/>
                <a:gd name="T41" fmla="*/ 6 h 51"/>
                <a:gd name="T42" fmla="*/ 57 w 64"/>
                <a:gd name="T43" fmla="*/ 12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51"/>
                <a:gd name="T68" fmla="*/ 64 w 64"/>
                <a:gd name="T69" fmla="*/ 51 h 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852" tIns="121927" rIns="243852" bIns="121927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4" name="Freeform 141"/>
            <p:cNvSpPr>
              <a:spLocks noEditPoints="1"/>
            </p:cNvSpPr>
            <p:nvPr/>
          </p:nvSpPr>
          <p:spPr bwMode="auto">
            <a:xfrm>
              <a:off x="11423022" y="4874805"/>
              <a:ext cx="1553837" cy="1121835"/>
            </a:xfrm>
            <a:custGeom>
              <a:avLst/>
              <a:gdLst>
                <a:gd name="T0" fmla="*/ 67 w 68"/>
                <a:gd name="T1" fmla="*/ 41 h 49"/>
                <a:gd name="T2" fmla="*/ 59 w 68"/>
                <a:gd name="T3" fmla="*/ 48 h 49"/>
                <a:gd name="T4" fmla="*/ 34 w 68"/>
                <a:gd name="T5" fmla="*/ 49 h 49"/>
                <a:gd name="T6" fmla="*/ 8 w 68"/>
                <a:gd name="T7" fmla="*/ 48 h 49"/>
                <a:gd name="T8" fmla="*/ 1 w 68"/>
                <a:gd name="T9" fmla="*/ 41 h 49"/>
                <a:gd name="T10" fmla="*/ 0 w 68"/>
                <a:gd name="T11" fmla="*/ 25 h 49"/>
                <a:gd name="T12" fmla="*/ 1 w 68"/>
                <a:gd name="T13" fmla="*/ 8 h 49"/>
                <a:gd name="T14" fmla="*/ 8 w 68"/>
                <a:gd name="T15" fmla="*/ 1 h 49"/>
                <a:gd name="T16" fmla="*/ 34 w 68"/>
                <a:gd name="T17" fmla="*/ 0 h 49"/>
                <a:gd name="T18" fmla="*/ 59 w 68"/>
                <a:gd name="T19" fmla="*/ 1 h 49"/>
                <a:gd name="T20" fmla="*/ 67 w 68"/>
                <a:gd name="T21" fmla="*/ 8 h 49"/>
                <a:gd name="T22" fmla="*/ 68 w 68"/>
                <a:gd name="T23" fmla="*/ 25 h 49"/>
                <a:gd name="T24" fmla="*/ 67 w 68"/>
                <a:gd name="T25" fmla="*/ 41 h 49"/>
                <a:gd name="T26" fmla="*/ 47 w 68"/>
                <a:gd name="T27" fmla="*/ 23 h 49"/>
                <a:gd name="T28" fmla="*/ 28 w 68"/>
                <a:gd name="T29" fmla="*/ 11 h 49"/>
                <a:gd name="T30" fmla="*/ 25 w 68"/>
                <a:gd name="T31" fmla="*/ 10 h 49"/>
                <a:gd name="T32" fmla="*/ 24 w 68"/>
                <a:gd name="T33" fmla="*/ 13 h 49"/>
                <a:gd name="T34" fmla="*/ 24 w 68"/>
                <a:gd name="T35" fmla="*/ 37 h 49"/>
                <a:gd name="T36" fmla="*/ 25 w 68"/>
                <a:gd name="T37" fmla="*/ 39 h 49"/>
                <a:gd name="T38" fmla="*/ 26 w 68"/>
                <a:gd name="T39" fmla="*/ 39 h 49"/>
                <a:gd name="T40" fmla="*/ 28 w 68"/>
                <a:gd name="T41" fmla="*/ 39 h 49"/>
                <a:gd name="T42" fmla="*/ 47 w 68"/>
                <a:gd name="T43" fmla="*/ 27 h 49"/>
                <a:gd name="T44" fmla="*/ 48 w 68"/>
                <a:gd name="T45" fmla="*/ 25 h 49"/>
                <a:gd name="T46" fmla="*/ 47 w 68"/>
                <a:gd name="T47" fmla="*/ 23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8"/>
                <a:gd name="T73" fmla="*/ 0 h 49"/>
                <a:gd name="T74" fmla="*/ 68 w 68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852" tIns="121927" rIns="243852" bIns="121927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5" name="Freeform 117"/>
            <p:cNvSpPr>
              <a:spLocks noEditPoints="1"/>
            </p:cNvSpPr>
            <p:nvPr/>
          </p:nvSpPr>
          <p:spPr bwMode="auto">
            <a:xfrm>
              <a:off x="18485140" y="5078007"/>
              <a:ext cx="694357" cy="673101"/>
            </a:xfrm>
            <a:custGeom>
              <a:avLst/>
              <a:gdLst>
                <a:gd name="T0" fmla="*/ 6 w 55"/>
                <a:gd name="T1" fmla="*/ 13 h 53"/>
                <a:gd name="T2" fmla="*/ 6 w 55"/>
                <a:gd name="T3" fmla="*/ 13 h 53"/>
                <a:gd name="T4" fmla="*/ 0 w 55"/>
                <a:gd name="T5" fmla="*/ 7 h 53"/>
                <a:gd name="T6" fmla="*/ 6 w 55"/>
                <a:gd name="T7" fmla="*/ 0 h 53"/>
                <a:gd name="T8" fmla="*/ 13 w 55"/>
                <a:gd name="T9" fmla="*/ 7 h 53"/>
                <a:gd name="T10" fmla="*/ 6 w 55"/>
                <a:gd name="T11" fmla="*/ 13 h 53"/>
                <a:gd name="T12" fmla="*/ 12 w 55"/>
                <a:gd name="T13" fmla="*/ 53 h 53"/>
                <a:gd name="T14" fmla="*/ 0 w 55"/>
                <a:gd name="T15" fmla="*/ 53 h 53"/>
                <a:gd name="T16" fmla="*/ 0 w 55"/>
                <a:gd name="T17" fmla="*/ 17 h 53"/>
                <a:gd name="T18" fmla="*/ 12 w 55"/>
                <a:gd name="T19" fmla="*/ 17 h 53"/>
                <a:gd name="T20" fmla="*/ 12 w 55"/>
                <a:gd name="T21" fmla="*/ 53 h 53"/>
                <a:gd name="T22" fmla="*/ 55 w 55"/>
                <a:gd name="T23" fmla="*/ 53 h 53"/>
                <a:gd name="T24" fmla="*/ 43 w 55"/>
                <a:gd name="T25" fmla="*/ 53 h 53"/>
                <a:gd name="T26" fmla="*/ 43 w 55"/>
                <a:gd name="T27" fmla="*/ 34 h 53"/>
                <a:gd name="T28" fmla="*/ 37 w 55"/>
                <a:gd name="T29" fmla="*/ 26 h 53"/>
                <a:gd name="T30" fmla="*/ 31 w 55"/>
                <a:gd name="T31" fmla="*/ 30 h 53"/>
                <a:gd name="T32" fmla="*/ 30 w 55"/>
                <a:gd name="T33" fmla="*/ 33 h 53"/>
                <a:gd name="T34" fmla="*/ 30 w 55"/>
                <a:gd name="T35" fmla="*/ 53 h 53"/>
                <a:gd name="T36" fmla="*/ 19 w 55"/>
                <a:gd name="T37" fmla="*/ 53 h 53"/>
                <a:gd name="T38" fmla="*/ 19 w 55"/>
                <a:gd name="T39" fmla="*/ 17 h 53"/>
                <a:gd name="T40" fmla="*/ 30 w 55"/>
                <a:gd name="T41" fmla="*/ 17 h 53"/>
                <a:gd name="T42" fmla="*/ 30 w 55"/>
                <a:gd name="T43" fmla="*/ 23 h 53"/>
                <a:gd name="T44" fmla="*/ 30 w 55"/>
                <a:gd name="T45" fmla="*/ 23 h 53"/>
                <a:gd name="T46" fmla="*/ 41 w 55"/>
                <a:gd name="T47" fmla="*/ 17 h 53"/>
                <a:gd name="T48" fmla="*/ 55 w 55"/>
                <a:gd name="T49" fmla="*/ 33 h 53"/>
                <a:gd name="T50" fmla="*/ 55 w 55"/>
                <a:gd name="T51" fmla="*/ 53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53"/>
                <a:gd name="T80" fmla="*/ 55 w 55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852" tIns="121927" rIns="243852" bIns="121927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86" name="Freeform 65"/>
            <p:cNvSpPr>
              <a:spLocks noEditPoints="1"/>
            </p:cNvSpPr>
            <p:nvPr/>
          </p:nvSpPr>
          <p:spPr bwMode="auto">
            <a:xfrm>
              <a:off x="15407107" y="4946773"/>
              <a:ext cx="897584" cy="948267"/>
            </a:xfrm>
            <a:custGeom>
              <a:avLst/>
              <a:gdLst>
                <a:gd name="T0" fmla="*/ 38 w 60"/>
                <a:gd name="T1" fmla="*/ 47 h 63"/>
                <a:gd name="T2" fmla="*/ 36 w 60"/>
                <a:gd name="T3" fmla="*/ 54 h 63"/>
                <a:gd name="T4" fmla="*/ 17 w 60"/>
                <a:gd name="T5" fmla="*/ 63 h 63"/>
                <a:gd name="T6" fmla="*/ 1 w 60"/>
                <a:gd name="T7" fmla="*/ 56 h 63"/>
                <a:gd name="T8" fmla="*/ 0 w 60"/>
                <a:gd name="T9" fmla="*/ 51 h 63"/>
                <a:gd name="T10" fmla="*/ 6 w 60"/>
                <a:gd name="T11" fmla="*/ 41 h 63"/>
                <a:gd name="T12" fmla="*/ 21 w 60"/>
                <a:gd name="T13" fmla="*/ 37 h 63"/>
                <a:gd name="T14" fmla="*/ 19 w 60"/>
                <a:gd name="T15" fmla="*/ 32 h 63"/>
                <a:gd name="T16" fmla="*/ 20 w 60"/>
                <a:gd name="T17" fmla="*/ 28 h 63"/>
                <a:gd name="T18" fmla="*/ 17 w 60"/>
                <a:gd name="T19" fmla="*/ 29 h 63"/>
                <a:gd name="T20" fmla="*/ 4 w 60"/>
                <a:gd name="T21" fmla="*/ 16 h 63"/>
                <a:gd name="T22" fmla="*/ 9 w 60"/>
                <a:gd name="T23" fmla="*/ 5 h 63"/>
                <a:gd name="T24" fmla="*/ 24 w 60"/>
                <a:gd name="T25" fmla="*/ 0 h 63"/>
                <a:gd name="T26" fmla="*/ 40 w 60"/>
                <a:gd name="T27" fmla="*/ 0 h 63"/>
                <a:gd name="T28" fmla="*/ 35 w 60"/>
                <a:gd name="T29" fmla="*/ 3 h 63"/>
                <a:gd name="T30" fmla="*/ 30 w 60"/>
                <a:gd name="T31" fmla="*/ 3 h 63"/>
                <a:gd name="T32" fmla="*/ 35 w 60"/>
                <a:gd name="T33" fmla="*/ 14 h 63"/>
                <a:gd name="T34" fmla="*/ 26 w 60"/>
                <a:gd name="T35" fmla="*/ 30 h 63"/>
                <a:gd name="T36" fmla="*/ 38 w 60"/>
                <a:gd name="T37" fmla="*/ 47 h 63"/>
                <a:gd name="T38" fmla="*/ 33 w 60"/>
                <a:gd name="T39" fmla="*/ 51 h 63"/>
                <a:gd name="T40" fmla="*/ 24 w 60"/>
                <a:gd name="T41" fmla="*/ 40 h 63"/>
                <a:gd name="T42" fmla="*/ 22 w 60"/>
                <a:gd name="T43" fmla="*/ 40 h 63"/>
                <a:gd name="T44" fmla="*/ 7 w 60"/>
                <a:gd name="T45" fmla="*/ 49 h 63"/>
                <a:gd name="T46" fmla="*/ 21 w 60"/>
                <a:gd name="T47" fmla="*/ 59 h 63"/>
                <a:gd name="T48" fmla="*/ 33 w 60"/>
                <a:gd name="T49" fmla="*/ 51 h 63"/>
                <a:gd name="T50" fmla="*/ 26 w 60"/>
                <a:gd name="T51" fmla="*/ 24 h 63"/>
                <a:gd name="T52" fmla="*/ 28 w 60"/>
                <a:gd name="T53" fmla="*/ 18 h 63"/>
                <a:gd name="T54" fmla="*/ 18 w 60"/>
                <a:gd name="T55" fmla="*/ 3 h 63"/>
                <a:gd name="T56" fmla="*/ 13 w 60"/>
                <a:gd name="T57" fmla="*/ 6 h 63"/>
                <a:gd name="T58" fmla="*/ 11 w 60"/>
                <a:gd name="T59" fmla="*/ 12 h 63"/>
                <a:gd name="T60" fmla="*/ 21 w 60"/>
                <a:gd name="T61" fmla="*/ 26 h 63"/>
                <a:gd name="T62" fmla="*/ 26 w 60"/>
                <a:gd name="T63" fmla="*/ 24 h 63"/>
                <a:gd name="T64" fmla="*/ 60 w 60"/>
                <a:gd name="T65" fmla="*/ 26 h 63"/>
                <a:gd name="T66" fmla="*/ 60 w 60"/>
                <a:gd name="T67" fmla="*/ 30 h 63"/>
                <a:gd name="T68" fmla="*/ 52 w 60"/>
                <a:gd name="T69" fmla="*/ 30 h 63"/>
                <a:gd name="T70" fmla="*/ 52 w 60"/>
                <a:gd name="T71" fmla="*/ 39 h 63"/>
                <a:gd name="T72" fmla="*/ 48 w 60"/>
                <a:gd name="T73" fmla="*/ 39 h 63"/>
                <a:gd name="T74" fmla="*/ 48 w 60"/>
                <a:gd name="T75" fmla="*/ 30 h 63"/>
                <a:gd name="T76" fmla="*/ 40 w 60"/>
                <a:gd name="T77" fmla="*/ 30 h 63"/>
                <a:gd name="T78" fmla="*/ 40 w 60"/>
                <a:gd name="T79" fmla="*/ 26 h 63"/>
                <a:gd name="T80" fmla="*/ 48 w 60"/>
                <a:gd name="T81" fmla="*/ 26 h 63"/>
                <a:gd name="T82" fmla="*/ 48 w 60"/>
                <a:gd name="T83" fmla="*/ 18 h 63"/>
                <a:gd name="T84" fmla="*/ 52 w 60"/>
                <a:gd name="T85" fmla="*/ 18 h 63"/>
                <a:gd name="T86" fmla="*/ 52 w 60"/>
                <a:gd name="T87" fmla="*/ 26 h 63"/>
                <a:gd name="T88" fmla="*/ 60 w 60"/>
                <a:gd name="T89" fmla="*/ 26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63"/>
                <a:gd name="T137" fmla="*/ 60 w 60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43852" tIns="121927" rIns="243852" bIns="121927"/>
            <a:lstStyle/>
            <a:p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3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10957</TotalTime>
  <Words>297</Words>
  <Application>Microsoft Macintosh PowerPoint</Application>
  <PresentationFormat>Widescreen</PresentationFormat>
  <Paragraphs>83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Mangal</vt:lpstr>
      <vt:lpstr>Wingdings</vt:lpstr>
      <vt:lpstr>Arial</vt:lpstr>
      <vt:lpstr>Office Theme</vt:lpstr>
      <vt:lpstr>CompuGain</vt:lpstr>
      <vt:lpstr>PowerPoint Presentation</vt:lpstr>
      <vt:lpstr>Focused on disrupting </vt:lpstr>
      <vt:lpstr>Our relationship with USPAACC</vt:lpstr>
      <vt:lpstr>Our Champion </vt:lpstr>
      <vt:lpstr>Specific Value Points</vt:lpstr>
      <vt:lpstr>Our recommendations</vt:lpstr>
      <vt:lpstr>PowerPoint Presentation</vt:lpstr>
      <vt:lpstr>Locations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CompuGain Overview  Presented to Zions Bancorporation</dc:title>
  <dc:creator>Nick Patel</dc:creator>
  <cp:lastModifiedBy>Nick Patel</cp:lastModifiedBy>
  <cp:revision>74</cp:revision>
  <cp:lastPrinted>2016-10-17T09:00:49Z</cp:lastPrinted>
  <dcterms:created xsi:type="dcterms:W3CDTF">2016-10-07T23:26:13Z</dcterms:created>
  <dcterms:modified xsi:type="dcterms:W3CDTF">2016-12-13T15:02:52Z</dcterms:modified>
</cp:coreProperties>
</file>