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9"/>
  </p:notesMasterIdLst>
  <p:sldIdLst>
    <p:sldId id="256" r:id="rId2"/>
    <p:sldId id="257" r:id="rId3"/>
    <p:sldId id="270" r:id="rId4"/>
    <p:sldId id="271" r:id="rId5"/>
    <p:sldId id="273" r:id="rId6"/>
    <p:sldId id="262" r:id="rId7"/>
    <p:sldId id="265" r:id="rId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8C8A"/>
    <a:srgbClr val="001746"/>
    <a:srgbClr val="B83D3A"/>
    <a:srgbClr val="CF6663"/>
    <a:srgbClr val="7A2308"/>
    <a:srgbClr val="CF6967"/>
    <a:srgbClr val="2A7AAC"/>
    <a:srgbClr val="D47876"/>
    <a:srgbClr val="D16F6D"/>
    <a:srgbClr val="CC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4" autoAdjust="0"/>
    <p:restoredTop sz="94624" autoAdjust="0"/>
  </p:normalViewPr>
  <p:slideViewPr>
    <p:cSldViewPr>
      <p:cViewPr varScale="1">
        <p:scale>
          <a:sx n="69" d="100"/>
          <a:sy n="69" d="100"/>
        </p:scale>
        <p:origin x="-140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6B9AEF-FB46-4DCF-BDDD-1E530EEB1B97}" type="datetimeFigureOut">
              <a:rPr lang="en-US" smtClean="0"/>
              <a:pPr/>
              <a:t>12/13/2016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A6CC97-1838-4822-B3D1-01C7CA5C356E}"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1A6CC97-1838-4822-B3D1-01C7CA5C356E}"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1A6CC97-1838-4822-B3D1-01C7CA5C356E}" type="slidenum">
              <a:rPr lang="en-US" smtClean="0"/>
              <a:pPr/>
              <a:t>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smtClean="0"/>
              <a:t>Click to edit Master title style</a:t>
            </a:r>
            <a:endParaRPr kumimoji="0" lang="en-US"/>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9AF631F2-ED3A-48D8-A7C6-463876AADC42}" type="datetimeFigureOut">
              <a:rPr lang="en-US" smtClean="0"/>
              <a:pPr/>
              <a:t>12/13/2016</a:t>
            </a:fld>
            <a:endParaRPr lang="en-US"/>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en-US"/>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53BC7394-9BB8-474D-AE2D-4031303C17B9}"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9AF631F2-ED3A-48D8-A7C6-463876AADC42}" type="datetimeFigureOut">
              <a:rPr lang="en-US" smtClean="0"/>
              <a:pPr/>
              <a:t>12/13/2016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53BC7394-9BB8-474D-AE2D-4031303C17B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extLst/>
          </a:lstStyle>
          <a:p>
            <a:fld id="{9AF631F2-ED3A-48D8-A7C6-463876AADC42}" type="datetimeFigureOut">
              <a:rPr lang="en-US" smtClean="0"/>
              <a:pPr/>
              <a:t>12/13/2016</a:t>
            </a:fld>
            <a:endParaRPr lang="en-US"/>
          </a:p>
        </p:txBody>
      </p:sp>
      <p:sp>
        <p:nvSpPr>
          <p:cNvPr id="5" name="Footer Placeholder 4"/>
          <p:cNvSpPr>
            <a:spLocks noGrp="1"/>
          </p:cNvSpPr>
          <p:nvPr>
            <p:ph type="ftr" sz="quarter" idx="11"/>
          </p:nvPr>
        </p:nvSpPr>
        <p:spPr>
          <a:xfrm>
            <a:off x="457200" y="6556248"/>
            <a:ext cx="3657600" cy="228600"/>
          </a:xfrm>
        </p:spPr>
        <p:txBody>
          <a:bodyPr/>
          <a:lstStyle>
            <a:extLst/>
          </a:lstStyle>
          <a:p>
            <a:endParaRPr lang="en-US"/>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53BC7394-9BB8-474D-AE2D-4031303C17B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9AF631F2-ED3A-48D8-A7C6-463876AADC42}" type="datetimeFigureOut">
              <a:rPr lang="en-US" smtClean="0"/>
              <a:pPr/>
              <a:t>12/13/2016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53BC7394-9BB8-474D-AE2D-4031303C17B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9AF631F2-ED3A-48D8-A7C6-463876AADC42}" type="datetimeFigureOut">
              <a:rPr lang="en-US" smtClean="0"/>
              <a:pPr/>
              <a:t>12/13/2016</a:t>
            </a:fld>
            <a:endParaRPr lang="en-US"/>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en-US"/>
          </a:p>
        </p:txBody>
      </p:sp>
      <p:sp>
        <p:nvSpPr>
          <p:cNvPr id="6" name="Slide Number Placeholder 5"/>
          <p:cNvSpPr>
            <a:spLocks noGrp="1"/>
          </p:cNvSpPr>
          <p:nvPr>
            <p:ph type="sldNum" sz="quarter" idx="12"/>
          </p:nvPr>
        </p:nvSpPr>
        <p:spPr>
          <a:xfrm>
            <a:off x="6733952" y="6555112"/>
            <a:ext cx="588336" cy="228600"/>
          </a:xfrm>
        </p:spPr>
        <p:txBody>
          <a:bodyPr/>
          <a:lstStyle>
            <a:extLst/>
          </a:lstStyle>
          <a:p>
            <a:fld id="{53BC7394-9BB8-474D-AE2D-4031303C17B9}"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9AF631F2-ED3A-48D8-A7C6-463876AADC42}" type="datetimeFigureOut">
              <a:rPr lang="en-US" smtClean="0"/>
              <a:pPr/>
              <a:t>12/13/2016</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53BC7394-9BB8-474D-AE2D-4031303C17B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9AF631F2-ED3A-48D8-A7C6-463876AADC42}" type="datetimeFigureOut">
              <a:rPr lang="en-US" smtClean="0"/>
              <a:pPr/>
              <a:t>12/13/2016</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53BC7394-9BB8-474D-AE2D-4031303C17B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9AF631F2-ED3A-48D8-A7C6-463876AADC42}" type="datetimeFigureOut">
              <a:rPr lang="en-US" smtClean="0"/>
              <a:pPr/>
              <a:t>12/13/2016</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53BC7394-9BB8-474D-AE2D-4031303C17B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fld id="{9AF631F2-ED3A-48D8-A7C6-463876AADC42}" type="datetimeFigureOut">
              <a:rPr lang="en-US" smtClean="0"/>
              <a:pPr/>
              <a:t>12/13/2016</a:t>
            </a:fld>
            <a:endParaRPr lang="en-US"/>
          </a:p>
        </p:txBody>
      </p:sp>
      <p:sp>
        <p:nvSpPr>
          <p:cNvPr id="3" name="Footer Placeholder 2"/>
          <p:cNvSpPr>
            <a:spLocks noGrp="1"/>
          </p:cNvSpPr>
          <p:nvPr>
            <p:ph type="ftr" sz="quarter" idx="11"/>
          </p:nvPr>
        </p:nvSpPr>
        <p:spPr/>
        <p:txBody>
          <a:bodyPr/>
          <a:lstStyle>
            <a:lvl1pPr>
              <a:defRPr>
                <a:solidFill>
                  <a:schemeClr val="tx2"/>
                </a:solidFill>
              </a:defRPr>
            </a:lvl1pPr>
            <a:extLst/>
          </a:lstStyle>
          <a:p>
            <a:endParaRPr lang="en-US"/>
          </a:p>
        </p:txBody>
      </p:sp>
      <p:sp>
        <p:nvSpPr>
          <p:cNvPr id="4" name="Slide Number Placeholder 3"/>
          <p:cNvSpPr>
            <a:spLocks noGrp="1"/>
          </p:cNvSpPr>
          <p:nvPr>
            <p:ph type="sldNum" sz="quarter" idx="12"/>
          </p:nvPr>
        </p:nvSpPr>
        <p:spPr/>
        <p:txBody>
          <a:bodyPr/>
          <a:lstStyle>
            <a:extLst/>
          </a:lstStyle>
          <a:p>
            <a:fld id="{53BC7394-9BB8-474D-AE2D-4031303C17B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9AF631F2-ED3A-48D8-A7C6-463876AADC42}" type="datetimeFigureOut">
              <a:rPr lang="en-US" smtClean="0"/>
              <a:pPr/>
              <a:t>12/13/2016</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53BC7394-9BB8-474D-AE2D-4031303C17B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smtClean="0"/>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smtClean="0"/>
              <a:t>Click to edit Master text styles</a:t>
            </a:r>
          </a:p>
        </p:txBody>
      </p:sp>
      <p:sp>
        <p:nvSpPr>
          <p:cNvPr id="5" name="Date Placeholder 4"/>
          <p:cNvSpPr>
            <a:spLocks noGrp="1"/>
          </p:cNvSpPr>
          <p:nvPr>
            <p:ph type="dt" sz="half" idx="10"/>
          </p:nvPr>
        </p:nvSpPr>
        <p:spPr/>
        <p:txBody>
          <a:bodyPr/>
          <a:lstStyle>
            <a:extLst/>
          </a:lstStyle>
          <a:p>
            <a:fld id="{9AF631F2-ED3A-48D8-A7C6-463876AADC42}" type="datetimeFigureOut">
              <a:rPr lang="en-US" smtClean="0"/>
              <a:pPr/>
              <a:t>12/13/2016</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53BC7394-9BB8-474D-AE2D-4031303C17B9}" type="slidenum">
              <a:rPr lang="en-US" smtClean="0"/>
              <a:pPr/>
              <a:t>‹#›</a:t>
            </a:fld>
            <a:endParaRPr lang="en-US"/>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smtClean="0"/>
              <a:t>Click icon to add picture</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3"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n-US" smtClean="0"/>
              <a:t>Click to edit Master title style</a:t>
            </a:r>
            <a:endParaRPr kumimoji="0" lang="en-US"/>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9AF631F2-ED3A-48D8-A7C6-463876AADC42}" type="datetimeFigureOut">
              <a:rPr lang="en-US" smtClean="0"/>
              <a:pPr/>
              <a:t>12/13/2016</a:t>
            </a:fld>
            <a:endParaRPr lang="en-US"/>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en-US"/>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53BC7394-9BB8-474D-AE2D-4031303C17B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95800" y="3200400"/>
            <a:ext cx="4343400" cy="2209800"/>
          </a:xfrm>
        </p:spPr>
        <p:txBody>
          <a:bodyPr>
            <a:normAutofit/>
          </a:bodyPr>
          <a:lstStyle/>
          <a:p>
            <a:r>
              <a:rPr lang="en-US" dirty="0" smtClean="0">
                <a:latin typeface="Arial Rounded MT Bold" pitchFamily="34" charset="0"/>
              </a:rPr>
              <a:t/>
            </a:r>
            <a:br>
              <a:rPr lang="en-US" dirty="0" smtClean="0">
                <a:latin typeface="Arial Rounded MT Bold" pitchFamily="34" charset="0"/>
              </a:rPr>
            </a:br>
            <a:r>
              <a:rPr lang="en-US" dirty="0" smtClean="0">
                <a:latin typeface="Arial Rounded MT Bold" pitchFamily="34" charset="0"/>
              </a:rPr>
              <a:t/>
            </a:r>
            <a:br>
              <a:rPr lang="en-US" dirty="0" smtClean="0">
                <a:latin typeface="Arial Rounded MT Bold" pitchFamily="34" charset="0"/>
              </a:rPr>
            </a:br>
            <a:endParaRPr lang="en-US" dirty="0">
              <a:latin typeface="Arial Rounded MT Bold" pitchFamily="34" charset="0"/>
            </a:endParaRPr>
          </a:p>
        </p:txBody>
      </p:sp>
      <p:sp>
        <p:nvSpPr>
          <p:cNvPr id="3" name="Subtitle 2"/>
          <p:cNvSpPr>
            <a:spLocks noGrp="1"/>
          </p:cNvSpPr>
          <p:nvPr>
            <p:ph type="subTitle" idx="1"/>
          </p:nvPr>
        </p:nvSpPr>
        <p:spPr>
          <a:xfrm>
            <a:off x="4114800" y="762000"/>
            <a:ext cx="5029200" cy="4419600"/>
          </a:xfrm>
        </p:spPr>
        <p:txBody>
          <a:bodyPr>
            <a:noAutofit/>
          </a:bodyPr>
          <a:lstStyle/>
          <a:p>
            <a:pPr algn="ctr"/>
            <a:endParaRPr lang="en-US" sz="3200" dirty="0" smtClean="0">
              <a:latin typeface="Arial Black" pitchFamily="34" charset="0"/>
            </a:endParaRPr>
          </a:p>
          <a:p>
            <a:pPr algn="ctr"/>
            <a:r>
              <a:rPr lang="en-US" sz="3200" dirty="0" smtClean="0">
                <a:latin typeface="Arial Black" pitchFamily="34" charset="0"/>
              </a:rPr>
              <a:t> </a:t>
            </a:r>
            <a:endParaRPr lang="en-US" sz="3200" dirty="0">
              <a:latin typeface="Arial Black" pitchFamily="34" charset="0"/>
            </a:endParaRPr>
          </a:p>
        </p:txBody>
      </p:sp>
      <p:pic>
        <p:nvPicPr>
          <p:cNvPr id="6" name="Picture 5" descr="SE square.jpg"/>
          <p:cNvPicPr>
            <a:picLocks noChangeAspect="1"/>
          </p:cNvPicPr>
          <p:nvPr/>
        </p:nvPicPr>
        <p:blipFill>
          <a:blip r:embed="rId3" cstate="print"/>
          <a:stretch>
            <a:fillRect/>
          </a:stretch>
        </p:blipFill>
        <p:spPr>
          <a:xfrm>
            <a:off x="6172200" y="304800"/>
            <a:ext cx="1600200" cy="1600200"/>
          </a:xfrm>
          <a:prstGeom prst="rect">
            <a:avLst/>
          </a:prstGeom>
        </p:spPr>
      </p:pic>
      <p:pic>
        <p:nvPicPr>
          <p:cNvPr id="5" name="Picture 4" descr="Neera Blue.jpg"/>
          <p:cNvPicPr>
            <a:picLocks noChangeAspect="1"/>
          </p:cNvPicPr>
          <p:nvPr/>
        </p:nvPicPr>
        <p:blipFill>
          <a:blip r:embed="rId4" cstate="print"/>
          <a:stretch>
            <a:fillRect/>
          </a:stretch>
        </p:blipFill>
        <p:spPr>
          <a:xfrm>
            <a:off x="0" y="0"/>
            <a:ext cx="4554940" cy="6858000"/>
          </a:xfrm>
          <a:prstGeom prst="rect">
            <a:avLst/>
          </a:prstGeom>
        </p:spPr>
      </p:pic>
      <p:sp>
        <p:nvSpPr>
          <p:cNvPr id="7" name="TextBox 6"/>
          <p:cNvSpPr txBox="1"/>
          <p:nvPr/>
        </p:nvSpPr>
        <p:spPr>
          <a:xfrm flipH="1">
            <a:off x="4572000" y="2209800"/>
            <a:ext cx="4572000" cy="4255011"/>
          </a:xfrm>
          <a:prstGeom prst="rect">
            <a:avLst/>
          </a:prstGeom>
          <a:noFill/>
        </p:spPr>
        <p:txBody>
          <a:bodyPr wrap="square" rtlCol="0">
            <a:spAutoFit/>
          </a:bodyPr>
          <a:lstStyle/>
          <a:p>
            <a:pPr algn="ctr"/>
            <a:r>
              <a:rPr lang="en-US" sz="2600" b="1" dirty="0" smtClean="0">
                <a:solidFill>
                  <a:srgbClr val="DA8C8A"/>
                </a:solidFill>
                <a:latin typeface="Arial Black" pitchFamily="34" charset="0"/>
                <a:ea typeface="Verdana" pitchFamily="34" charset="0"/>
                <a:cs typeface="Arial" pitchFamily="34" charset="0"/>
              </a:rPr>
              <a:t>“Leading with a </a:t>
            </a:r>
          </a:p>
          <a:p>
            <a:pPr algn="ctr"/>
            <a:r>
              <a:rPr lang="en-US" sz="2600" b="1" dirty="0" smtClean="0">
                <a:solidFill>
                  <a:srgbClr val="DA8C8A"/>
                </a:solidFill>
                <a:latin typeface="Arial Black" pitchFamily="34" charset="0"/>
                <a:ea typeface="Verdana" pitchFamily="34" charset="0"/>
                <a:cs typeface="Arial" pitchFamily="34" charset="0"/>
              </a:rPr>
              <a:t>Passion for Success”</a:t>
            </a:r>
          </a:p>
          <a:p>
            <a:pPr algn="ctr"/>
            <a:endParaRPr lang="en-US" sz="2400" b="1" dirty="0" smtClean="0">
              <a:solidFill>
                <a:schemeClr val="bg1"/>
              </a:solidFill>
              <a:latin typeface="Verdana" pitchFamily="34" charset="0"/>
              <a:ea typeface="Verdana" pitchFamily="34" charset="0"/>
              <a:cs typeface="Verdana" pitchFamily="34" charset="0"/>
            </a:endParaRPr>
          </a:p>
          <a:p>
            <a:pPr algn="ctr"/>
            <a:r>
              <a:rPr lang="en-US" sz="4400" b="1" dirty="0" smtClean="0">
                <a:solidFill>
                  <a:schemeClr val="bg1"/>
                </a:solidFill>
                <a:latin typeface="Arial Black" pitchFamily="34" charset="0"/>
                <a:ea typeface="Verdana" pitchFamily="34" charset="0"/>
                <a:cs typeface="Verdana" pitchFamily="34" charset="0"/>
              </a:rPr>
              <a:t>Neera Bahl</a:t>
            </a:r>
            <a:r>
              <a:rPr lang="en-US" sz="3800" b="1" dirty="0" smtClean="0">
                <a:solidFill>
                  <a:schemeClr val="bg1"/>
                </a:solidFill>
                <a:latin typeface="Arial Black" pitchFamily="34" charset="0"/>
                <a:ea typeface="Verdana" pitchFamily="34" charset="0"/>
                <a:cs typeface="Verdana" pitchFamily="34" charset="0"/>
              </a:rPr>
              <a:t>, </a:t>
            </a:r>
          </a:p>
          <a:p>
            <a:pPr algn="ctr"/>
            <a:r>
              <a:rPr lang="en-US" sz="3200" b="1" dirty="0" smtClean="0">
                <a:solidFill>
                  <a:schemeClr val="bg1"/>
                </a:solidFill>
                <a:latin typeface="Arial Black" pitchFamily="34" charset="0"/>
                <a:ea typeface="Verdana" pitchFamily="34" charset="0"/>
                <a:cs typeface="Verdana" pitchFamily="34" charset="0"/>
              </a:rPr>
              <a:t>Esquire</a:t>
            </a:r>
            <a:endParaRPr lang="en-US" sz="2000" b="1" dirty="0" smtClean="0">
              <a:solidFill>
                <a:schemeClr val="bg1"/>
              </a:solidFill>
              <a:latin typeface="Arial Black" pitchFamily="34" charset="0"/>
              <a:ea typeface="Verdana" pitchFamily="34" charset="0"/>
              <a:cs typeface="Verdana" pitchFamily="34" charset="0"/>
            </a:endParaRPr>
          </a:p>
          <a:p>
            <a:pPr algn="ctr"/>
            <a:endParaRPr lang="en-US" sz="1400" b="1" dirty="0" smtClean="0">
              <a:solidFill>
                <a:schemeClr val="bg1"/>
              </a:solidFill>
              <a:latin typeface="Verdana" pitchFamily="34" charset="0"/>
              <a:ea typeface="Verdana" pitchFamily="34" charset="0"/>
              <a:cs typeface="Verdana" pitchFamily="34" charset="0"/>
            </a:endParaRPr>
          </a:p>
          <a:p>
            <a:pPr algn="ctr"/>
            <a:endParaRPr lang="en-US" sz="1400" b="1" dirty="0" smtClean="0">
              <a:solidFill>
                <a:schemeClr val="bg1"/>
              </a:solidFill>
              <a:latin typeface="Verdana" pitchFamily="34" charset="0"/>
              <a:ea typeface="Verdana" pitchFamily="34" charset="0"/>
              <a:cs typeface="Verdana" pitchFamily="34" charset="0"/>
            </a:endParaRPr>
          </a:p>
          <a:p>
            <a:pPr algn="ctr"/>
            <a:r>
              <a:rPr lang="en-US" sz="2200" b="1" dirty="0" smtClean="0">
                <a:solidFill>
                  <a:schemeClr val="bg1"/>
                </a:solidFill>
                <a:latin typeface="Arial Black" pitchFamily="34" charset="0"/>
                <a:ea typeface="Verdana" pitchFamily="34" charset="0"/>
                <a:cs typeface="Verdana" pitchFamily="34" charset="0"/>
              </a:rPr>
              <a:t>President of </a:t>
            </a:r>
          </a:p>
          <a:p>
            <a:pPr algn="ctr"/>
            <a:r>
              <a:rPr lang="en-US" sz="2200" b="1" dirty="0" smtClean="0">
                <a:solidFill>
                  <a:schemeClr val="bg1"/>
                </a:solidFill>
                <a:latin typeface="Arial Black" pitchFamily="34" charset="0"/>
                <a:ea typeface="Verdana" pitchFamily="34" charset="0"/>
                <a:cs typeface="Verdana" pitchFamily="34" charset="0"/>
              </a:rPr>
              <a:t>USPAACC-Southeast</a:t>
            </a:r>
          </a:p>
          <a:p>
            <a:pPr algn="ctr"/>
            <a:endParaRPr lang="en-US" sz="2400" b="1" dirty="0" smtClean="0">
              <a:solidFill>
                <a:schemeClr val="bg1"/>
              </a:solidFill>
              <a:latin typeface="Verdana" pitchFamily="34" charset="0"/>
              <a:ea typeface="Verdana" pitchFamily="34" charset="0"/>
              <a:cs typeface="Verdana" pitchFamily="34" charset="0"/>
            </a:endParaRPr>
          </a:p>
          <a:p>
            <a:pPr algn="ctr"/>
            <a:r>
              <a:rPr lang="en-US" sz="1600" b="1" dirty="0" smtClean="0">
                <a:solidFill>
                  <a:srgbClr val="DA8C8A"/>
                </a:solidFill>
                <a:latin typeface="Arial Black" pitchFamily="34" charset="0"/>
                <a:ea typeface="Verdana" pitchFamily="34" charset="0"/>
                <a:cs typeface="Verdana" pitchFamily="34" charset="0"/>
              </a:rPr>
              <a:t>December 15, 2016</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43200" y="228600"/>
            <a:ext cx="6400800" cy="609600"/>
          </a:xfrm>
        </p:spPr>
        <p:txBody>
          <a:bodyPr>
            <a:noAutofit/>
          </a:bodyPr>
          <a:lstStyle/>
          <a:p>
            <a:pPr algn="ctr"/>
            <a:endParaRPr lang="en-US" sz="1100" dirty="0" smtClean="0">
              <a:latin typeface="Arial Black" pitchFamily="34" charset="0"/>
            </a:endParaRPr>
          </a:p>
          <a:p>
            <a:pPr algn="ctr"/>
            <a:r>
              <a:rPr lang="en-US" sz="2300" dirty="0" smtClean="0">
                <a:solidFill>
                  <a:srgbClr val="DA8C8A"/>
                </a:solidFill>
                <a:latin typeface="Arial Black" pitchFamily="34" charset="0"/>
              </a:rPr>
              <a:t>“Leading with a Passion for Success”</a:t>
            </a:r>
          </a:p>
          <a:p>
            <a:pPr algn="ctr"/>
            <a:endParaRPr lang="en-US" sz="2800" dirty="0" smtClean="0">
              <a:solidFill>
                <a:schemeClr val="accent6">
                  <a:lumMod val="60000"/>
                  <a:lumOff val="40000"/>
                </a:schemeClr>
              </a:solidFill>
              <a:latin typeface="Arial Black" pitchFamily="34" charset="0"/>
            </a:endParaRPr>
          </a:p>
          <a:p>
            <a:pPr algn="ctr"/>
            <a:endParaRPr lang="en-US" sz="2400" dirty="0" smtClean="0">
              <a:latin typeface="Arial Black" pitchFamily="34" charset="0"/>
            </a:endParaRPr>
          </a:p>
          <a:p>
            <a:pPr algn="ctr"/>
            <a:endParaRPr lang="en-US" sz="2400" dirty="0" smtClean="0">
              <a:latin typeface="Arial Black" pitchFamily="34" charset="0"/>
            </a:endParaRPr>
          </a:p>
          <a:p>
            <a:pPr algn="ctr"/>
            <a:endParaRPr lang="en-US" sz="3200" dirty="0" smtClean="0">
              <a:latin typeface="Arial Black" pitchFamily="34" charset="0"/>
            </a:endParaRPr>
          </a:p>
          <a:p>
            <a:pPr algn="ctr"/>
            <a:r>
              <a:rPr lang="en-US" sz="3200" dirty="0" smtClean="0">
                <a:latin typeface="Arial Black" pitchFamily="34" charset="0"/>
              </a:rPr>
              <a:t> </a:t>
            </a:r>
            <a:endParaRPr lang="en-US" sz="3200" dirty="0">
              <a:latin typeface="Arial Black" pitchFamily="34" charset="0"/>
            </a:endParaRPr>
          </a:p>
        </p:txBody>
      </p:sp>
      <p:pic>
        <p:nvPicPr>
          <p:cNvPr id="6" name="Picture 5" descr="SE square.jpg"/>
          <p:cNvPicPr>
            <a:picLocks noChangeAspect="1"/>
          </p:cNvPicPr>
          <p:nvPr/>
        </p:nvPicPr>
        <p:blipFill>
          <a:blip r:embed="rId3" cstate="print"/>
          <a:stretch>
            <a:fillRect/>
          </a:stretch>
        </p:blipFill>
        <p:spPr>
          <a:xfrm>
            <a:off x="533400" y="381000"/>
            <a:ext cx="1676400" cy="1676400"/>
          </a:xfrm>
          <a:prstGeom prst="rect">
            <a:avLst/>
          </a:prstGeom>
        </p:spPr>
      </p:pic>
      <p:sp>
        <p:nvSpPr>
          <p:cNvPr id="5" name="TextBox 4"/>
          <p:cNvSpPr txBox="1"/>
          <p:nvPr/>
        </p:nvSpPr>
        <p:spPr>
          <a:xfrm>
            <a:off x="2743200" y="762000"/>
            <a:ext cx="6248400" cy="1338828"/>
          </a:xfrm>
          <a:prstGeom prst="rect">
            <a:avLst/>
          </a:prstGeom>
          <a:noFill/>
        </p:spPr>
        <p:txBody>
          <a:bodyPr wrap="square" rtlCol="0">
            <a:spAutoFit/>
          </a:bodyPr>
          <a:lstStyle/>
          <a:p>
            <a:pPr algn="ctr"/>
            <a:endParaRPr lang="en-US" sz="2400" b="1" dirty="0" smtClean="0">
              <a:solidFill>
                <a:schemeClr val="bg1"/>
              </a:solidFill>
              <a:latin typeface="Arial Unicode MS" pitchFamily="34" charset="-128"/>
              <a:ea typeface="Arial Unicode MS" pitchFamily="34" charset="-128"/>
              <a:cs typeface="Arial Unicode MS" pitchFamily="34" charset="-128"/>
            </a:endParaRPr>
          </a:p>
          <a:p>
            <a:pPr algn="ctr"/>
            <a:endParaRPr lang="en-US" sz="2000" b="1" dirty="0" smtClean="0">
              <a:solidFill>
                <a:schemeClr val="bg1"/>
              </a:solidFill>
              <a:latin typeface="Arial Unicode MS" pitchFamily="34" charset="-128"/>
              <a:ea typeface="Arial Unicode MS" pitchFamily="34" charset="-128"/>
              <a:cs typeface="Arial Unicode MS" pitchFamily="34" charset="-128"/>
            </a:endParaRPr>
          </a:p>
          <a:p>
            <a:endParaRPr lang="en-US" sz="900" dirty="0">
              <a:solidFill>
                <a:schemeClr val="bg1"/>
              </a:solidFill>
              <a:latin typeface="Arial Unicode MS" pitchFamily="34" charset="-128"/>
              <a:ea typeface="Arial Unicode MS" pitchFamily="34" charset="-128"/>
              <a:cs typeface="Arial Unicode MS" pitchFamily="34" charset="-128"/>
            </a:endParaRPr>
          </a:p>
          <a:p>
            <a:pPr algn="ctr"/>
            <a:endParaRPr lang="en-US" sz="2800" b="1" dirty="0">
              <a:solidFill>
                <a:schemeClr val="bg1"/>
              </a:solidFill>
              <a:latin typeface="Arial Unicode MS" pitchFamily="34" charset="-128"/>
              <a:ea typeface="Arial Unicode MS" pitchFamily="34" charset="-128"/>
              <a:cs typeface="Arial Unicode MS" pitchFamily="34" charset="-128"/>
            </a:endParaRPr>
          </a:p>
        </p:txBody>
      </p:sp>
      <p:sp>
        <p:nvSpPr>
          <p:cNvPr id="7" name="TextBox 6"/>
          <p:cNvSpPr txBox="1"/>
          <p:nvPr/>
        </p:nvSpPr>
        <p:spPr>
          <a:xfrm>
            <a:off x="3048000" y="990600"/>
            <a:ext cx="6096000" cy="7540526"/>
          </a:xfrm>
          <a:prstGeom prst="rect">
            <a:avLst/>
          </a:prstGeom>
          <a:noFill/>
        </p:spPr>
        <p:txBody>
          <a:bodyPr wrap="square" rtlCol="0">
            <a:spAutoFit/>
          </a:bodyPr>
          <a:lstStyle/>
          <a:p>
            <a:pPr algn="ctr"/>
            <a:r>
              <a:rPr lang="en-US" sz="2400" b="1" dirty="0" smtClean="0">
                <a:solidFill>
                  <a:schemeClr val="bg1"/>
                </a:solidFill>
                <a:latin typeface="Arial" pitchFamily="34" charset="0"/>
                <a:cs typeface="Arial" pitchFamily="34" charset="0"/>
              </a:rPr>
              <a:t> . . . .  </a:t>
            </a:r>
            <a:r>
              <a:rPr lang="en-US" sz="2200" b="1" dirty="0" smtClean="0">
                <a:solidFill>
                  <a:schemeClr val="bg1"/>
                </a:solidFill>
                <a:latin typeface="Arial" pitchFamily="34" charset="0"/>
                <a:cs typeface="Arial" pitchFamily="34" charset="0"/>
              </a:rPr>
              <a:t>And an Entrepreneurial Spirit</a:t>
            </a:r>
          </a:p>
          <a:p>
            <a:pPr algn="ctr"/>
            <a:endParaRPr lang="en-US" sz="2000" dirty="0" smtClean="0">
              <a:solidFill>
                <a:schemeClr val="bg1"/>
              </a:solidFill>
            </a:endParaRPr>
          </a:p>
          <a:p>
            <a:r>
              <a:rPr lang="en-US" b="1" dirty="0" smtClean="0">
                <a:solidFill>
                  <a:schemeClr val="bg1"/>
                </a:solidFill>
                <a:latin typeface="Arial" pitchFamily="34" charset="0"/>
                <a:cs typeface="Arial" pitchFamily="34" charset="0"/>
              </a:rPr>
              <a:t>In 2005, Neera began practicing law and became a partner with Dixit, Youn and Bahl. Prior to her law practice, Neera served as  a law clerk with the Superior Court of Fulton County and notably as an intern at the Carter Center of Justice.</a:t>
            </a:r>
          </a:p>
          <a:p>
            <a:endParaRPr lang="en-US" b="1" dirty="0" smtClean="0">
              <a:solidFill>
                <a:schemeClr val="bg1"/>
              </a:solidFill>
              <a:latin typeface="Arial" pitchFamily="34" charset="0"/>
              <a:cs typeface="Arial" pitchFamily="34" charset="0"/>
            </a:endParaRPr>
          </a:p>
          <a:p>
            <a:r>
              <a:rPr lang="en-US" b="1" dirty="0" smtClean="0">
                <a:solidFill>
                  <a:schemeClr val="bg1"/>
                </a:solidFill>
                <a:latin typeface="Arial" pitchFamily="34" charset="0"/>
                <a:cs typeface="Arial" pitchFamily="34" charset="0"/>
              </a:rPr>
              <a:t>In 2008, she started her own private law practice,</a:t>
            </a:r>
          </a:p>
          <a:p>
            <a:r>
              <a:rPr lang="en-US" b="1" dirty="0" smtClean="0">
                <a:solidFill>
                  <a:schemeClr val="bg1"/>
                </a:solidFill>
                <a:latin typeface="Arial" pitchFamily="34" charset="0"/>
                <a:cs typeface="Arial" pitchFamily="34" charset="0"/>
              </a:rPr>
              <a:t>Neera Bahl &amp; Associates Law Firm,  and gained</a:t>
            </a:r>
          </a:p>
          <a:p>
            <a:r>
              <a:rPr lang="en-US" b="1" dirty="0" smtClean="0">
                <a:solidFill>
                  <a:schemeClr val="bg1"/>
                </a:solidFill>
                <a:latin typeface="Arial" pitchFamily="34" charset="0"/>
                <a:cs typeface="Arial" pitchFamily="34" charset="0"/>
              </a:rPr>
              <a:t>much prominence in the field of immigration law.</a:t>
            </a:r>
          </a:p>
          <a:p>
            <a:endParaRPr lang="en-US" b="1" dirty="0" smtClean="0">
              <a:solidFill>
                <a:schemeClr val="bg1"/>
              </a:solidFill>
              <a:latin typeface="Arial" pitchFamily="34" charset="0"/>
              <a:cs typeface="Arial" pitchFamily="34" charset="0"/>
            </a:endParaRPr>
          </a:p>
          <a:p>
            <a:r>
              <a:rPr lang="en-US" b="1" dirty="0" smtClean="0">
                <a:solidFill>
                  <a:schemeClr val="bg1"/>
                </a:solidFill>
                <a:latin typeface="Arial" pitchFamily="34" charset="0"/>
                <a:cs typeface="Arial" pitchFamily="34" charset="0"/>
              </a:rPr>
              <a:t>For the past three years, Neera has served as the President of USPAACC-SE, a regional affiliate of USPAACC National located in Atlanta, GA.</a:t>
            </a:r>
          </a:p>
          <a:p>
            <a:endParaRPr lang="en-US" b="1" dirty="0" smtClean="0">
              <a:solidFill>
                <a:schemeClr val="bg1"/>
              </a:solidFill>
              <a:latin typeface="Arial" pitchFamily="34" charset="0"/>
              <a:cs typeface="Arial" pitchFamily="34" charset="0"/>
            </a:endParaRPr>
          </a:p>
          <a:p>
            <a:r>
              <a:rPr lang="en-US" b="1" dirty="0" smtClean="0">
                <a:solidFill>
                  <a:schemeClr val="bg1"/>
                </a:solidFill>
                <a:latin typeface="Arial" pitchFamily="34" charset="0"/>
                <a:cs typeface="Arial" pitchFamily="34" charset="0"/>
              </a:rPr>
              <a:t>Neera has achieved great success leading </a:t>
            </a:r>
          </a:p>
          <a:p>
            <a:r>
              <a:rPr lang="en-US" b="1" dirty="0" smtClean="0">
                <a:solidFill>
                  <a:schemeClr val="bg1"/>
                </a:solidFill>
                <a:latin typeface="Arial" pitchFamily="34" charset="0"/>
                <a:cs typeface="Arial" pitchFamily="34" charset="0"/>
              </a:rPr>
              <a:t>Asian Americans business firms to certify, develop, partner  and connect with Corporate America.</a:t>
            </a:r>
          </a:p>
          <a:p>
            <a:r>
              <a:rPr lang="en-US" sz="2000" dirty="0" smtClean="0">
                <a:solidFill>
                  <a:schemeClr val="bg1"/>
                </a:solidFill>
                <a:latin typeface="Arial" pitchFamily="34" charset="0"/>
                <a:cs typeface="Arial" pitchFamily="34" charset="0"/>
              </a:rPr>
              <a:t> </a:t>
            </a:r>
          </a:p>
          <a:p>
            <a:pPr algn="ctr"/>
            <a:endParaRPr lang="en-US" sz="2400" b="1" dirty="0" smtClean="0">
              <a:solidFill>
                <a:schemeClr val="bg1"/>
              </a:solidFill>
            </a:endParaRPr>
          </a:p>
          <a:p>
            <a:pPr algn="ctr"/>
            <a:endParaRPr lang="en-US" sz="2400" b="1" dirty="0" smtClean="0">
              <a:solidFill>
                <a:schemeClr val="bg1"/>
              </a:solidFill>
            </a:endParaRPr>
          </a:p>
          <a:p>
            <a:r>
              <a:rPr lang="en-US" sz="2400" dirty="0" smtClean="0">
                <a:solidFill>
                  <a:schemeClr val="bg1"/>
                </a:solidFill>
              </a:rPr>
              <a:t> </a:t>
            </a:r>
          </a:p>
          <a:p>
            <a:endParaRPr lang="en-US" sz="2400" dirty="0" smtClean="0">
              <a:solidFill>
                <a:schemeClr val="bg1"/>
              </a:solidFill>
            </a:endParaRPr>
          </a:p>
          <a:p>
            <a:endParaRPr lang="en-US" dirty="0">
              <a:solidFill>
                <a:schemeClr val="bg1"/>
              </a:solidFill>
            </a:endParaRPr>
          </a:p>
        </p:txBody>
      </p:sp>
      <p:sp>
        <p:nvSpPr>
          <p:cNvPr id="8" name="TextBox 7"/>
          <p:cNvSpPr txBox="1"/>
          <p:nvPr/>
        </p:nvSpPr>
        <p:spPr>
          <a:xfrm>
            <a:off x="304800" y="2667000"/>
            <a:ext cx="2057400" cy="923330"/>
          </a:xfrm>
          <a:prstGeom prst="rect">
            <a:avLst/>
          </a:prstGeom>
          <a:noFill/>
        </p:spPr>
        <p:txBody>
          <a:bodyPr wrap="square" rtlCol="0">
            <a:spAutoFit/>
          </a:bodyPr>
          <a:lstStyle/>
          <a:p>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E square.jpg"/>
          <p:cNvPicPr>
            <a:picLocks noChangeAspect="1"/>
          </p:cNvPicPr>
          <p:nvPr/>
        </p:nvPicPr>
        <p:blipFill>
          <a:blip r:embed="rId2" cstate="print"/>
          <a:stretch>
            <a:fillRect/>
          </a:stretch>
        </p:blipFill>
        <p:spPr>
          <a:xfrm>
            <a:off x="0" y="152400"/>
            <a:ext cx="1267968" cy="1267968"/>
          </a:xfrm>
          <a:prstGeom prst="rect">
            <a:avLst/>
          </a:prstGeom>
        </p:spPr>
      </p:pic>
      <p:sp>
        <p:nvSpPr>
          <p:cNvPr id="8" name="Rectangle 7"/>
          <p:cNvSpPr/>
          <p:nvPr/>
        </p:nvSpPr>
        <p:spPr>
          <a:xfrm>
            <a:off x="1219200" y="228600"/>
            <a:ext cx="6858000" cy="523220"/>
          </a:xfrm>
          <a:prstGeom prst="rect">
            <a:avLst/>
          </a:prstGeom>
          <a:solidFill>
            <a:srgbClr val="001746"/>
          </a:solidFill>
        </p:spPr>
        <p:txBody>
          <a:bodyPr wrap="square">
            <a:spAutoFit/>
          </a:bodyPr>
          <a:lstStyle/>
          <a:p>
            <a:pPr algn="ctr"/>
            <a:r>
              <a:rPr lang="en-US" sz="2800" dirty="0" smtClean="0">
                <a:solidFill>
                  <a:srgbClr val="CF6663"/>
                </a:solidFill>
                <a:latin typeface="Arial Black" pitchFamily="34" charset="0"/>
              </a:rPr>
              <a:t>Our Success Stories . . </a:t>
            </a:r>
            <a:r>
              <a:rPr lang="en-US" sz="2400" dirty="0" smtClean="0">
                <a:solidFill>
                  <a:srgbClr val="CF6663"/>
                </a:solidFill>
                <a:latin typeface="Arial Black" pitchFamily="34" charset="0"/>
              </a:rPr>
              <a:t>. </a:t>
            </a:r>
          </a:p>
        </p:txBody>
      </p:sp>
      <p:sp>
        <p:nvSpPr>
          <p:cNvPr id="11" name="Content Placeholder 10"/>
          <p:cNvSpPr>
            <a:spLocks noGrp="1"/>
          </p:cNvSpPr>
          <p:nvPr>
            <p:ph idx="1"/>
          </p:nvPr>
        </p:nvSpPr>
        <p:spPr>
          <a:xfrm>
            <a:off x="0" y="2895600"/>
            <a:ext cx="8153400" cy="533400"/>
          </a:xfrm>
        </p:spPr>
        <p:txBody>
          <a:bodyPr>
            <a:normAutofit/>
          </a:bodyPr>
          <a:lstStyle/>
          <a:p>
            <a:pPr algn="ctr">
              <a:buNone/>
            </a:pPr>
            <a:r>
              <a:rPr lang="en-US" sz="1900" b="1" dirty="0" smtClean="0">
                <a:solidFill>
                  <a:schemeClr val="tx2"/>
                </a:solidFill>
                <a:latin typeface="Arial Black" pitchFamily="34" charset="0"/>
              </a:rPr>
              <a:t>  </a:t>
            </a:r>
            <a:r>
              <a:rPr lang="en-US" sz="1800" b="1" dirty="0" smtClean="0">
                <a:solidFill>
                  <a:schemeClr val="tx2"/>
                </a:solidFill>
                <a:latin typeface="Arial Black" pitchFamily="34" charset="0"/>
              </a:rPr>
              <a:t>We are Positioned to Deliver New &amp; Exhilarating Programs</a:t>
            </a:r>
            <a:r>
              <a:rPr lang="en-US" sz="1900" b="1" dirty="0" smtClean="0">
                <a:solidFill>
                  <a:schemeClr val="tx2"/>
                </a:solidFill>
                <a:latin typeface="Arial Black" pitchFamily="34" charset="0"/>
              </a:rPr>
              <a:t>!</a:t>
            </a:r>
          </a:p>
          <a:p>
            <a:endParaRPr lang="en-US" b="1" dirty="0" smtClean="0">
              <a:latin typeface="Arial Black" pitchFamily="34" charset="0"/>
            </a:endParaRPr>
          </a:p>
        </p:txBody>
      </p:sp>
      <p:sp>
        <p:nvSpPr>
          <p:cNvPr id="6" name="TextBox 5"/>
          <p:cNvSpPr txBox="1"/>
          <p:nvPr/>
        </p:nvSpPr>
        <p:spPr>
          <a:xfrm>
            <a:off x="0" y="838200"/>
            <a:ext cx="8153400" cy="2292192"/>
          </a:xfrm>
          <a:prstGeom prst="rect">
            <a:avLst/>
          </a:prstGeom>
          <a:noFill/>
        </p:spPr>
        <p:txBody>
          <a:bodyPr wrap="square" rtlCol="0">
            <a:spAutoFit/>
          </a:bodyPr>
          <a:lstStyle/>
          <a:p>
            <a:pPr algn="ctr"/>
            <a:r>
              <a:rPr lang="en-US" sz="2400" b="1" dirty="0" smtClean="0">
                <a:solidFill>
                  <a:srgbClr val="B83D3A"/>
                </a:solidFill>
                <a:latin typeface="Arial Black" pitchFamily="34" charset="0"/>
                <a:cs typeface="Arial" pitchFamily="34" charset="0"/>
              </a:rPr>
              <a:t>The 2016 Welcome to Atlanta </a:t>
            </a:r>
          </a:p>
          <a:p>
            <a:pPr algn="ctr"/>
            <a:r>
              <a:rPr lang="en-US" sz="2000" b="1" dirty="0" smtClean="0">
                <a:latin typeface="Arial" pitchFamily="34" charset="0"/>
                <a:cs typeface="Arial" pitchFamily="34" charset="0"/>
              </a:rPr>
              <a:t>“Southern Hospitality</a:t>
            </a:r>
            <a:r>
              <a:rPr lang="en-US" sz="2000" b="1" dirty="0" smtClean="0">
                <a:solidFill>
                  <a:srgbClr val="B83D3A"/>
                </a:solidFill>
                <a:latin typeface="Arial" pitchFamily="34" charset="0"/>
                <a:cs typeface="Arial" pitchFamily="34" charset="0"/>
              </a:rPr>
              <a:t>” Reception &amp; Gathering</a:t>
            </a:r>
          </a:p>
          <a:p>
            <a:pPr algn="ctr"/>
            <a:r>
              <a:rPr lang="en-US" b="1" dirty="0" smtClean="0">
                <a:solidFill>
                  <a:srgbClr val="B83D3A"/>
                </a:solidFill>
                <a:latin typeface="Arial" pitchFamily="34" charset="0"/>
                <a:cs typeface="Arial" pitchFamily="34" charset="0"/>
              </a:rPr>
              <a:t>in conjunction with </a:t>
            </a:r>
            <a:r>
              <a:rPr lang="en-US" b="1" dirty="0" smtClean="0">
                <a:solidFill>
                  <a:srgbClr val="001746"/>
                </a:solidFill>
                <a:latin typeface="Arial Black" pitchFamily="34" charset="0"/>
                <a:cs typeface="Arial" pitchFamily="34" charset="0"/>
              </a:rPr>
              <a:t>CelebrAsian 2016</a:t>
            </a:r>
          </a:p>
          <a:p>
            <a:pPr algn="ctr"/>
            <a:endParaRPr lang="en-US" sz="1200" dirty="0" smtClean="0">
              <a:solidFill>
                <a:srgbClr val="001746"/>
              </a:solidFill>
              <a:latin typeface="Arial" pitchFamily="34" charset="0"/>
              <a:cs typeface="Arial" pitchFamily="34" charset="0"/>
            </a:endParaRPr>
          </a:p>
          <a:p>
            <a:pPr algn="ctr"/>
            <a:r>
              <a:rPr lang="en-US" sz="1600" dirty="0" smtClean="0">
                <a:solidFill>
                  <a:srgbClr val="001746"/>
                </a:solidFill>
                <a:latin typeface="Arial" pitchFamily="34" charset="0"/>
                <a:cs typeface="Arial" pitchFamily="34" charset="0"/>
              </a:rPr>
              <a:t>USPAACC-SE made history by winning its pitch to cost-host the USPAACC 2016 Procurement Conference  and to bring it to the South for the first time ever!  </a:t>
            </a:r>
          </a:p>
          <a:p>
            <a:pPr algn="ctr"/>
            <a:r>
              <a:rPr lang="en-US" sz="1600" b="1" dirty="0" smtClean="0">
                <a:solidFill>
                  <a:srgbClr val="C00000"/>
                </a:solidFill>
                <a:latin typeface="Arial Black" pitchFamily="34" charset="0"/>
                <a:cs typeface="Arial" pitchFamily="34" charset="0"/>
              </a:rPr>
              <a:t>With all votes in – the decision was for Atlanta and USPAACC-SE !</a:t>
            </a:r>
          </a:p>
          <a:p>
            <a:pPr algn="ctr"/>
            <a:endParaRPr lang="en-US" sz="1600" dirty="0">
              <a:solidFill>
                <a:srgbClr val="001746"/>
              </a:solidFill>
              <a:latin typeface="Arial Black" pitchFamily="34" charset="0"/>
              <a:cs typeface="Arial" pitchFamily="34" charset="0"/>
            </a:endParaRPr>
          </a:p>
        </p:txBody>
      </p:sp>
      <p:pic>
        <p:nvPicPr>
          <p:cNvPr id="10" name="Picture 9" descr="Atlanta Skyline ks.jpg"/>
          <p:cNvPicPr>
            <a:picLocks noChangeAspect="1"/>
          </p:cNvPicPr>
          <p:nvPr/>
        </p:nvPicPr>
        <p:blipFill>
          <a:blip r:embed="rId3" cstate="print"/>
          <a:stretch>
            <a:fillRect/>
          </a:stretch>
        </p:blipFill>
        <p:spPr>
          <a:xfrm>
            <a:off x="1828800" y="3429000"/>
            <a:ext cx="2133600" cy="3200400"/>
          </a:xfrm>
          <a:prstGeom prst="rect">
            <a:avLst/>
          </a:prstGeom>
        </p:spPr>
      </p:pic>
      <p:pic>
        <p:nvPicPr>
          <p:cNvPr id="14" name="Picture 13" descr="i-qT44Tgj-XL.jpg"/>
          <p:cNvPicPr>
            <a:picLocks noChangeAspect="1"/>
          </p:cNvPicPr>
          <p:nvPr/>
        </p:nvPicPr>
        <p:blipFill>
          <a:blip r:embed="rId4" cstate="print"/>
          <a:srcRect l="68767" t="10290" r="2057" b="-2515"/>
          <a:stretch>
            <a:fillRect/>
          </a:stretch>
        </p:blipFill>
        <p:spPr>
          <a:xfrm>
            <a:off x="4114799" y="3429000"/>
            <a:ext cx="1552576" cy="3268581"/>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E square.jpg"/>
          <p:cNvPicPr>
            <a:picLocks noChangeAspect="1"/>
          </p:cNvPicPr>
          <p:nvPr/>
        </p:nvPicPr>
        <p:blipFill>
          <a:blip r:embed="rId2" cstate="print"/>
          <a:stretch>
            <a:fillRect/>
          </a:stretch>
        </p:blipFill>
        <p:spPr>
          <a:xfrm>
            <a:off x="0" y="152400"/>
            <a:ext cx="1267968" cy="1267968"/>
          </a:xfrm>
          <a:prstGeom prst="rect">
            <a:avLst/>
          </a:prstGeom>
        </p:spPr>
      </p:pic>
      <p:sp>
        <p:nvSpPr>
          <p:cNvPr id="8" name="Rectangle 7"/>
          <p:cNvSpPr/>
          <p:nvPr/>
        </p:nvSpPr>
        <p:spPr>
          <a:xfrm>
            <a:off x="1219200" y="228600"/>
            <a:ext cx="6858000" cy="523220"/>
          </a:xfrm>
          <a:prstGeom prst="rect">
            <a:avLst/>
          </a:prstGeom>
          <a:solidFill>
            <a:srgbClr val="001746"/>
          </a:solidFill>
        </p:spPr>
        <p:txBody>
          <a:bodyPr wrap="square">
            <a:spAutoFit/>
          </a:bodyPr>
          <a:lstStyle/>
          <a:p>
            <a:pPr algn="ctr"/>
            <a:r>
              <a:rPr lang="en-US" sz="2800" dirty="0" smtClean="0">
                <a:solidFill>
                  <a:srgbClr val="CF6663"/>
                </a:solidFill>
                <a:latin typeface="Arial Black" pitchFamily="34" charset="0"/>
              </a:rPr>
              <a:t>Our Success Stories . . </a:t>
            </a:r>
            <a:r>
              <a:rPr lang="en-US" sz="2400" dirty="0" smtClean="0">
                <a:solidFill>
                  <a:srgbClr val="CF6663"/>
                </a:solidFill>
                <a:latin typeface="Arial Black" pitchFamily="34" charset="0"/>
              </a:rPr>
              <a:t>. </a:t>
            </a:r>
          </a:p>
        </p:txBody>
      </p:sp>
      <p:sp>
        <p:nvSpPr>
          <p:cNvPr id="11" name="Content Placeholder 10"/>
          <p:cNvSpPr>
            <a:spLocks noGrp="1"/>
          </p:cNvSpPr>
          <p:nvPr>
            <p:ph idx="1"/>
          </p:nvPr>
        </p:nvSpPr>
        <p:spPr>
          <a:xfrm>
            <a:off x="0" y="2667000"/>
            <a:ext cx="8153400" cy="381000"/>
          </a:xfrm>
        </p:spPr>
        <p:txBody>
          <a:bodyPr>
            <a:normAutofit/>
          </a:bodyPr>
          <a:lstStyle/>
          <a:p>
            <a:pPr algn="ctr">
              <a:buNone/>
            </a:pPr>
            <a:r>
              <a:rPr lang="en-US" sz="1800" b="1" dirty="0" smtClean="0">
                <a:solidFill>
                  <a:schemeClr val="tx2"/>
                </a:solidFill>
                <a:latin typeface="Arial Black" pitchFamily="34" charset="0"/>
              </a:rPr>
              <a:t>Increasing Our Reach with Engaging Signature Events!</a:t>
            </a:r>
          </a:p>
          <a:p>
            <a:pPr algn="ctr">
              <a:buNone/>
            </a:pPr>
            <a:endParaRPr lang="en-US" sz="1800" b="1" dirty="0" smtClean="0">
              <a:solidFill>
                <a:schemeClr val="tx2"/>
              </a:solidFill>
              <a:latin typeface="Arial Black" pitchFamily="34" charset="0"/>
            </a:endParaRPr>
          </a:p>
          <a:p>
            <a:endParaRPr lang="en-US" sz="1800" b="1" dirty="0" smtClean="0">
              <a:latin typeface="Arial Black" pitchFamily="34" charset="0"/>
            </a:endParaRPr>
          </a:p>
        </p:txBody>
      </p:sp>
      <p:sp>
        <p:nvSpPr>
          <p:cNvPr id="6" name="TextBox 5"/>
          <p:cNvSpPr txBox="1"/>
          <p:nvPr/>
        </p:nvSpPr>
        <p:spPr>
          <a:xfrm>
            <a:off x="152400" y="1066801"/>
            <a:ext cx="8001000" cy="1384995"/>
          </a:xfrm>
          <a:prstGeom prst="rect">
            <a:avLst/>
          </a:prstGeom>
          <a:noFill/>
        </p:spPr>
        <p:txBody>
          <a:bodyPr wrap="square" rtlCol="0">
            <a:spAutoFit/>
          </a:bodyPr>
          <a:lstStyle/>
          <a:p>
            <a:pPr algn="ctr"/>
            <a:r>
              <a:rPr lang="en-US" sz="2200" b="1" dirty="0" smtClean="0">
                <a:solidFill>
                  <a:srgbClr val="C00000"/>
                </a:solidFill>
                <a:latin typeface="Arial Black" pitchFamily="34" charset="0"/>
                <a:cs typeface="Arial" pitchFamily="34" charset="0"/>
              </a:rPr>
              <a:t>    2015 &amp; 2016 Annual Business Summit &amp;</a:t>
            </a:r>
          </a:p>
          <a:p>
            <a:pPr algn="ctr"/>
            <a:r>
              <a:rPr lang="en-US" sz="2000" b="1" dirty="0" smtClean="0">
                <a:solidFill>
                  <a:srgbClr val="C00000"/>
                </a:solidFill>
                <a:latin typeface="Arial Black" pitchFamily="34" charset="0"/>
                <a:cs typeface="Arial" pitchFamily="34" charset="0"/>
              </a:rPr>
              <a:t>Top Asian American Business Awards </a:t>
            </a:r>
          </a:p>
          <a:p>
            <a:pPr algn="ctr"/>
            <a:endParaRPr lang="en-US" sz="1000" b="1" dirty="0" smtClean="0">
              <a:solidFill>
                <a:srgbClr val="001746"/>
              </a:solidFill>
              <a:latin typeface="Arial" pitchFamily="34" charset="0"/>
              <a:cs typeface="Arial" pitchFamily="34" charset="0"/>
            </a:endParaRPr>
          </a:p>
          <a:p>
            <a:pPr algn="ctr"/>
            <a:r>
              <a:rPr lang="en-US" sz="1600" dirty="0" smtClean="0">
                <a:solidFill>
                  <a:srgbClr val="001746"/>
                </a:solidFill>
                <a:latin typeface="Arial" pitchFamily="34" charset="0"/>
                <a:cs typeface="Arial" pitchFamily="34" charset="0"/>
              </a:rPr>
              <a:t>Each year USPAACC-SE brings the most phenomenal leaders, speakers, businesses and partners together for power-packed engagements at our Annual Summit.</a:t>
            </a:r>
            <a:endParaRPr lang="en-US" sz="1600" b="1" dirty="0">
              <a:solidFill>
                <a:srgbClr val="001746"/>
              </a:solidFill>
              <a:latin typeface="Arial" pitchFamily="34" charset="0"/>
              <a:cs typeface="Arial" pitchFamily="34" charset="0"/>
            </a:endParaRPr>
          </a:p>
        </p:txBody>
      </p:sp>
      <p:pic>
        <p:nvPicPr>
          <p:cNvPr id="9" name="Picture 8" descr="gary kallenbach.jpg"/>
          <p:cNvPicPr>
            <a:picLocks noChangeAspect="1"/>
          </p:cNvPicPr>
          <p:nvPr/>
        </p:nvPicPr>
        <p:blipFill>
          <a:blip r:embed="rId3" cstate="print"/>
          <a:srcRect t="5025" r="18421"/>
          <a:stretch>
            <a:fillRect/>
          </a:stretch>
        </p:blipFill>
        <p:spPr>
          <a:xfrm>
            <a:off x="2438400" y="5029200"/>
            <a:ext cx="2362200" cy="1828800"/>
          </a:xfrm>
          <a:prstGeom prst="rect">
            <a:avLst/>
          </a:prstGeom>
        </p:spPr>
      </p:pic>
      <p:pic>
        <p:nvPicPr>
          <p:cNvPr id="12" name="Picture 11" descr="great image.jpg"/>
          <p:cNvPicPr>
            <a:picLocks noChangeAspect="1"/>
          </p:cNvPicPr>
          <p:nvPr/>
        </p:nvPicPr>
        <p:blipFill>
          <a:blip r:embed="rId4" cstate="print"/>
          <a:srcRect l="13243" t="12212" r="18647"/>
          <a:stretch>
            <a:fillRect/>
          </a:stretch>
        </p:blipFill>
        <p:spPr>
          <a:xfrm>
            <a:off x="228600" y="5029200"/>
            <a:ext cx="2133600" cy="1828800"/>
          </a:xfrm>
          <a:prstGeom prst="rect">
            <a:avLst/>
          </a:prstGeom>
        </p:spPr>
      </p:pic>
      <p:pic>
        <p:nvPicPr>
          <p:cNvPr id="13" name="Picture 12" descr="this one yes.jpg"/>
          <p:cNvPicPr>
            <a:picLocks noChangeAspect="1"/>
          </p:cNvPicPr>
          <p:nvPr/>
        </p:nvPicPr>
        <p:blipFill>
          <a:blip r:embed="rId5" cstate="print"/>
          <a:srcRect l="8000" t="2" r="12000" b="27820"/>
          <a:stretch>
            <a:fillRect/>
          </a:stretch>
        </p:blipFill>
        <p:spPr>
          <a:xfrm>
            <a:off x="4876800" y="5029200"/>
            <a:ext cx="3124200" cy="1828800"/>
          </a:xfrm>
          <a:prstGeom prst="rect">
            <a:avLst/>
          </a:prstGeom>
        </p:spPr>
      </p:pic>
      <p:pic>
        <p:nvPicPr>
          <p:cNvPr id="17" name="Picture 16" descr="suan and neera.jpg"/>
          <p:cNvPicPr>
            <a:picLocks noChangeAspect="1"/>
          </p:cNvPicPr>
          <p:nvPr/>
        </p:nvPicPr>
        <p:blipFill>
          <a:blip r:embed="rId6" cstate="print"/>
          <a:stretch>
            <a:fillRect/>
          </a:stretch>
        </p:blipFill>
        <p:spPr>
          <a:xfrm>
            <a:off x="2819400" y="3276600"/>
            <a:ext cx="2514600" cy="1676400"/>
          </a:xfrm>
          <a:prstGeom prst="rect">
            <a:avLst/>
          </a:prstGeom>
        </p:spPr>
      </p:pic>
      <p:pic>
        <p:nvPicPr>
          <p:cNvPr id="18" name="Picture 17" descr="winners.jpg"/>
          <p:cNvPicPr>
            <a:picLocks noChangeAspect="1"/>
          </p:cNvPicPr>
          <p:nvPr/>
        </p:nvPicPr>
        <p:blipFill>
          <a:blip r:embed="rId7" cstate="print"/>
          <a:stretch>
            <a:fillRect/>
          </a:stretch>
        </p:blipFill>
        <p:spPr>
          <a:xfrm>
            <a:off x="228600" y="3276600"/>
            <a:ext cx="2515173" cy="1724025"/>
          </a:xfrm>
          <a:prstGeom prst="rect">
            <a:avLst/>
          </a:prstGeom>
        </p:spPr>
      </p:pic>
      <p:pic>
        <p:nvPicPr>
          <p:cNvPr id="21" name="Picture 20" descr="ups event.jpg"/>
          <p:cNvPicPr>
            <a:picLocks noChangeAspect="1"/>
          </p:cNvPicPr>
          <p:nvPr/>
        </p:nvPicPr>
        <p:blipFill>
          <a:blip r:embed="rId8" cstate="print"/>
          <a:stretch>
            <a:fillRect/>
          </a:stretch>
        </p:blipFill>
        <p:spPr>
          <a:xfrm>
            <a:off x="5410200" y="3251072"/>
            <a:ext cx="2590800" cy="1672209"/>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E square.jpg"/>
          <p:cNvPicPr>
            <a:picLocks noChangeAspect="1"/>
          </p:cNvPicPr>
          <p:nvPr/>
        </p:nvPicPr>
        <p:blipFill>
          <a:blip r:embed="rId2" cstate="print"/>
          <a:stretch>
            <a:fillRect/>
          </a:stretch>
        </p:blipFill>
        <p:spPr>
          <a:xfrm>
            <a:off x="0" y="152400"/>
            <a:ext cx="1267968" cy="1267968"/>
          </a:xfrm>
          <a:prstGeom prst="rect">
            <a:avLst/>
          </a:prstGeom>
        </p:spPr>
      </p:pic>
      <p:sp>
        <p:nvSpPr>
          <p:cNvPr id="8" name="Rectangle 7"/>
          <p:cNvSpPr/>
          <p:nvPr/>
        </p:nvSpPr>
        <p:spPr>
          <a:xfrm>
            <a:off x="1219200" y="228600"/>
            <a:ext cx="6858000" cy="523220"/>
          </a:xfrm>
          <a:prstGeom prst="rect">
            <a:avLst/>
          </a:prstGeom>
          <a:solidFill>
            <a:srgbClr val="001746"/>
          </a:solidFill>
        </p:spPr>
        <p:txBody>
          <a:bodyPr wrap="square">
            <a:spAutoFit/>
          </a:bodyPr>
          <a:lstStyle/>
          <a:p>
            <a:pPr algn="ctr"/>
            <a:r>
              <a:rPr lang="en-US" sz="2800" dirty="0" smtClean="0">
                <a:solidFill>
                  <a:srgbClr val="CF6663"/>
                </a:solidFill>
                <a:latin typeface="Arial Black" pitchFamily="34" charset="0"/>
              </a:rPr>
              <a:t>Our Success Stories . . </a:t>
            </a:r>
            <a:r>
              <a:rPr lang="en-US" sz="2400" dirty="0" smtClean="0">
                <a:solidFill>
                  <a:srgbClr val="CF6663"/>
                </a:solidFill>
                <a:latin typeface="Arial Black" pitchFamily="34" charset="0"/>
              </a:rPr>
              <a:t>. </a:t>
            </a:r>
          </a:p>
        </p:txBody>
      </p:sp>
      <p:sp>
        <p:nvSpPr>
          <p:cNvPr id="11" name="Content Placeholder 10"/>
          <p:cNvSpPr>
            <a:spLocks noGrp="1"/>
          </p:cNvSpPr>
          <p:nvPr>
            <p:ph idx="1"/>
          </p:nvPr>
        </p:nvSpPr>
        <p:spPr>
          <a:xfrm>
            <a:off x="0" y="3048000"/>
            <a:ext cx="8153400" cy="304800"/>
          </a:xfrm>
        </p:spPr>
        <p:txBody>
          <a:bodyPr>
            <a:normAutofit fontScale="92500" lnSpcReduction="20000"/>
          </a:bodyPr>
          <a:lstStyle/>
          <a:p>
            <a:pPr algn="ctr">
              <a:buNone/>
            </a:pPr>
            <a:r>
              <a:rPr lang="en-US" sz="1800" b="1" dirty="0" smtClean="0">
                <a:solidFill>
                  <a:schemeClr val="tx2"/>
                </a:solidFill>
                <a:latin typeface="Arial Black" pitchFamily="34" charset="0"/>
              </a:rPr>
              <a:t>Delivering High-Caliber Capacity-Building Workshops</a:t>
            </a:r>
          </a:p>
          <a:p>
            <a:endParaRPr lang="en-US" b="1" dirty="0" smtClean="0">
              <a:latin typeface="Arial Black" pitchFamily="34" charset="0"/>
            </a:endParaRPr>
          </a:p>
        </p:txBody>
      </p:sp>
      <p:sp>
        <p:nvSpPr>
          <p:cNvPr id="6" name="TextBox 5"/>
          <p:cNvSpPr txBox="1"/>
          <p:nvPr/>
        </p:nvSpPr>
        <p:spPr>
          <a:xfrm>
            <a:off x="0" y="990600"/>
            <a:ext cx="8153400" cy="1692771"/>
          </a:xfrm>
          <a:prstGeom prst="rect">
            <a:avLst/>
          </a:prstGeom>
          <a:noFill/>
        </p:spPr>
        <p:txBody>
          <a:bodyPr wrap="square" rtlCol="0">
            <a:spAutoFit/>
          </a:bodyPr>
          <a:lstStyle/>
          <a:p>
            <a:pPr algn="ctr"/>
            <a:r>
              <a:rPr lang="en-US" sz="2000" b="1" dirty="0" smtClean="0">
                <a:solidFill>
                  <a:srgbClr val="C00000"/>
                </a:solidFill>
                <a:latin typeface="Arial Black" pitchFamily="34" charset="0"/>
                <a:cs typeface="Arial" pitchFamily="34" charset="0"/>
              </a:rPr>
              <a:t>In partnership with USPAACC National </a:t>
            </a:r>
          </a:p>
          <a:p>
            <a:pPr algn="ctr"/>
            <a:r>
              <a:rPr lang="en-US" sz="2000" b="1" dirty="0" smtClean="0">
                <a:solidFill>
                  <a:srgbClr val="C00000"/>
                </a:solidFill>
                <a:latin typeface="Arial Black" pitchFamily="34" charset="0"/>
                <a:cs typeface="Arial" pitchFamily="34" charset="0"/>
              </a:rPr>
              <a:t>and Wells Fargo Micro-Grant Funding Award</a:t>
            </a:r>
          </a:p>
          <a:p>
            <a:pPr algn="ctr"/>
            <a:endParaRPr lang="en-US" sz="1600" dirty="0" smtClean="0">
              <a:solidFill>
                <a:srgbClr val="001746"/>
              </a:solidFill>
              <a:latin typeface="Arial" pitchFamily="34" charset="0"/>
              <a:cs typeface="Arial" pitchFamily="34" charset="0"/>
            </a:endParaRPr>
          </a:p>
          <a:p>
            <a:pPr algn="ctr"/>
            <a:r>
              <a:rPr lang="en-US" sz="1600" dirty="0" smtClean="0">
                <a:solidFill>
                  <a:srgbClr val="001746"/>
                </a:solidFill>
                <a:latin typeface="Arial" pitchFamily="34" charset="0"/>
                <a:cs typeface="Arial" pitchFamily="34" charset="0"/>
              </a:rPr>
              <a:t>USPAACC-SE provides cutting-edge workshops on vital topics that assist Asian American businesses to grow and develop for bigger and better opportunities. We are proud to have the support of Wells Fargo and USPAACC  to conduct these programs.</a:t>
            </a:r>
            <a:endParaRPr lang="en-US" sz="1600" dirty="0">
              <a:solidFill>
                <a:srgbClr val="001746"/>
              </a:solidFill>
              <a:latin typeface="Arial" pitchFamily="34" charset="0"/>
              <a:cs typeface="Arial" pitchFamily="34" charset="0"/>
            </a:endParaRPr>
          </a:p>
        </p:txBody>
      </p:sp>
      <p:pic>
        <p:nvPicPr>
          <p:cNvPr id="9" name="Picture 8" descr="conference participants 1.jpg"/>
          <p:cNvPicPr>
            <a:picLocks noChangeAspect="1"/>
          </p:cNvPicPr>
          <p:nvPr/>
        </p:nvPicPr>
        <p:blipFill>
          <a:blip r:embed="rId3" cstate="print"/>
          <a:stretch>
            <a:fillRect/>
          </a:stretch>
        </p:blipFill>
        <p:spPr>
          <a:xfrm>
            <a:off x="114586" y="3810000"/>
            <a:ext cx="4010527" cy="2667000"/>
          </a:xfrm>
          <a:prstGeom prst="rect">
            <a:avLst/>
          </a:prstGeom>
        </p:spPr>
      </p:pic>
      <p:pic>
        <p:nvPicPr>
          <p:cNvPr id="13" name="Picture 12" descr="panel 1.jpg"/>
          <p:cNvPicPr>
            <a:picLocks noChangeAspect="1"/>
          </p:cNvPicPr>
          <p:nvPr/>
        </p:nvPicPr>
        <p:blipFill>
          <a:blip r:embed="rId4" cstate="print"/>
          <a:stretch>
            <a:fillRect/>
          </a:stretch>
        </p:blipFill>
        <p:spPr>
          <a:xfrm>
            <a:off x="4181260" y="3810000"/>
            <a:ext cx="3895940" cy="26670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22000">
              <a:schemeClr val="bg2">
                <a:tint val="78000"/>
                <a:satMod val="220000"/>
              </a:schemeClr>
            </a:gs>
            <a:gs pos="100000">
              <a:schemeClr val="bg2">
                <a:shade val="35000"/>
                <a:satMod val="15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0" y="0"/>
            <a:ext cx="9144000" cy="609600"/>
          </a:xfrm>
        </p:spPr>
        <p:txBody>
          <a:bodyPr>
            <a:noAutofit/>
          </a:bodyPr>
          <a:lstStyle/>
          <a:p>
            <a:pPr algn="ctr"/>
            <a:r>
              <a:rPr lang="en-US" sz="2600" b="0" dirty="0" smtClean="0">
                <a:solidFill>
                  <a:srgbClr val="DA8C8A"/>
                </a:solidFill>
                <a:latin typeface="Arial Black" pitchFamily="34" charset="0"/>
              </a:rPr>
              <a:t>“</a:t>
            </a:r>
            <a:r>
              <a:rPr lang="en-US" sz="2400" b="0" dirty="0" smtClean="0">
                <a:solidFill>
                  <a:srgbClr val="DA8C8A"/>
                </a:solidFill>
                <a:latin typeface="Arial Black" pitchFamily="34" charset="0"/>
              </a:rPr>
              <a:t>Passionate  Pillars for success”</a:t>
            </a:r>
            <a:endParaRPr lang="en-US" sz="2600" b="0" dirty="0">
              <a:solidFill>
                <a:srgbClr val="DA8C8A"/>
              </a:solidFill>
              <a:latin typeface="Arial Black" pitchFamily="34" charset="0"/>
            </a:endParaRPr>
          </a:p>
        </p:txBody>
      </p:sp>
      <p:sp>
        <p:nvSpPr>
          <p:cNvPr id="13" name="Text Placeholder 12"/>
          <p:cNvSpPr>
            <a:spLocks noGrp="1"/>
          </p:cNvSpPr>
          <p:nvPr>
            <p:ph type="body" sz="half" idx="2"/>
          </p:nvPr>
        </p:nvSpPr>
        <p:spPr>
          <a:xfrm>
            <a:off x="5181600" y="990600"/>
            <a:ext cx="3733800" cy="5638800"/>
          </a:xfrm>
        </p:spPr>
        <p:txBody>
          <a:bodyPr>
            <a:normAutofit/>
          </a:bodyPr>
          <a:lstStyle/>
          <a:p>
            <a:pPr marL="457200" indent="-457200">
              <a:buFont typeface="Arial" pitchFamily="34" charset="0"/>
              <a:buChar char="•"/>
            </a:pPr>
            <a:r>
              <a:rPr lang="en-US" sz="1800" b="1" dirty="0" smtClean="0">
                <a:solidFill>
                  <a:schemeClr val="tx2"/>
                </a:solidFill>
                <a:latin typeface="Arial" pitchFamily="34" charset="0"/>
                <a:ea typeface="Arial Unicode MS" pitchFamily="34" charset="-128"/>
                <a:cs typeface="Arial" pitchFamily="34" charset="0"/>
              </a:rPr>
              <a:t>Establish a dynamic working Board of Directors and Regional Advisors</a:t>
            </a:r>
          </a:p>
          <a:p>
            <a:pPr marL="457200" indent="-457200"/>
            <a:endParaRPr lang="en-US" sz="1800" b="1" dirty="0" smtClean="0">
              <a:solidFill>
                <a:schemeClr val="tx2"/>
              </a:solidFill>
              <a:latin typeface="Arial" pitchFamily="34" charset="0"/>
              <a:ea typeface="Arial Unicode MS" pitchFamily="34" charset="-128"/>
              <a:cs typeface="Arial" pitchFamily="34" charset="0"/>
            </a:endParaRPr>
          </a:p>
          <a:p>
            <a:pPr marL="457200" indent="-457200">
              <a:buFont typeface="Arial" pitchFamily="34" charset="0"/>
              <a:buChar char="•"/>
            </a:pPr>
            <a:r>
              <a:rPr lang="en-US" sz="1800" b="1" dirty="0" smtClean="0">
                <a:solidFill>
                  <a:schemeClr val="tx2"/>
                </a:solidFill>
                <a:latin typeface="Arial" pitchFamily="34" charset="0"/>
                <a:ea typeface="Arial Unicode MS" pitchFamily="34" charset="-128"/>
                <a:cs typeface="Arial" pitchFamily="34" charset="0"/>
              </a:rPr>
              <a:t>Work collaboratively with USPAACC National</a:t>
            </a:r>
          </a:p>
          <a:p>
            <a:pPr marL="457200" indent="-457200"/>
            <a:endParaRPr lang="en-US" sz="1800" b="1" dirty="0" smtClean="0">
              <a:solidFill>
                <a:schemeClr val="tx2"/>
              </a:solidFill>
              <a:latin typeface="Arial" pitchFamily="34" charset="0"/>
              <a:ea typeface="Arial Unicode MS" pitchFamily="34" charset="-128"/>
              <a:cs typeface="Arial" pitchFamily="34" charset="0"/>
            </a:endParaRPr>
          </a:p>
          <a:p>
            <a:pPr marL="457200" indent="-457200">
              <a:buFont typeface="Arial" pitchFamily="34" charset="0"/>
              <a:buChar char="•"/>
            </a:pPr>
            <a:r>
              <a:rPr lang="en-US" sz="1800" b="1" dirty="0" smtClean="0">
                <a:solidFill>
                  <a:schemeClr val="tx2"/>
                </a:solidFill>
                <a:latin typeface="Arial" pitchFamily="34" charset="0"/>
                <a:ea typeface="Arial Unicode MS" pitchFamily="34" charset="-128"/>
                <a:cs typeface="Arial" pitchFamily="34" charset="0"/>
              </a:rPr>
              <a:t>Recruit &amp; retain Members (Corps) and Partners (AAEs)</a:t>
            </a:r>
          </a:p>
          <a:p>
            <a:pPr marL="457200" indent="-457200"/>
            <a:endParaRPr lang="en-US" sz="1800" b="1" dirty="0" smtClean="0">
              <a:solidFill>
                <a:schemeClr val="tx2"/>
              </a:solidFill>
              <a:latin typeface="Arial" pitchFamily="34" charset="0"/>
              <a:ea typeface="Arial Unicode MS" pitchFamily="34" charset="-128"/>
              <a:cs typeface="Arial" pitchFamily="34" charset="0"/>
            </a:endParaRPr>
          </a:p>
          <a:p>
            <a:pPr marL="457200" indent="-457200">
              <a:buFont typeface="Arial" pitchFamily="34" charset="0"/>
              <a:buChar char="•"/>
            </a:pPr>
            <a:r>
              <a:rPr lang="en-US" sz="1800" b="1" dirty="0" smtClean="0">
                <a:solidFill>
                  <a:schemeClr val="tx2"/>
                </a:solidFill>
                <a:latin typeface="Arial" pitchFamily="34" charset="0"/>
                <a:ea typeface="Arial Unicode MS" pitchFamily="34" charset="-128"/>
                <a:cs typeface="Arial" pitchFamily="34" charset="0"/>
              </a:rPr>
              <a:t>Provide enriching Programs and Services that focus on the varying needs of all constituents</a:t>
            </a:r>
          </a:p>
          <a:p>
            <a:pPr marL="457200" indent="-457200">
              <a:buFont typeface="Arial" pitchFamily="34" charset="0"/>
              <a:buChar char="•"/>
            </a:pPr>
            <a:endParaRPr lang="en-US" sz="1800" b="1" dirty="0" smtClean="0">
              <a:solidFill>
                <a:schemeClr val="tx2"/>
              </a:solidFill>
              <a:latin typeface="Arial" pitchFamily="34" charset="0"/>
              <a:ea typeface="Arial Unicode MS" pitchFamily="34" charset="-128"/>
              <a:cs typeface="Arial" pitchFamily="34" charset="0"/>
            </a:endParaRPr>
          </a:p>
          <a:p>
            <a:pPr marL="457200" indent="-457200">
              <a:buFont typeface="Arial" pitchFamily="34" charset="0"/>
              <a:buChar char="•"/>
            </a:pPr>
            <a:r>
              <a:rPr lang="en-US" sz="1800" b="1" dirty="0" smtClean="0">
                <a:solidFill>
                  <a:schemeClr val="tx2"/>
                </a:solidFill>
                <a:latin typeface="Arial" pitchFamily="34" charset="0"/>
                <a:ea typeface="Arial Unicode MS" pitchFamily="34" charset="-128"/>
                <a:cs typeface="Arial" pitchFamily="34" charset="0"/>
              </a:rPr>
              <a:t>Forge partnerships and  alliances with affinity groups to gain support</a:t>
            </a:r>
          </a:p>
          <a:p>
            <a:pPr marL="457200" indent="-457200"/>
            <a:endParaRPr lang="en-US" sz="2000" b="1" dirty="0" smtClean="0">
              <a:solidFill>
                <a:schemeClr val="tx2"/>
              </a:solidFill>
              <a:latin typeface="Arial Black" pitchFamily="34" charset="0"/>
              <a:ea typeface="Arial Unicode MS" pitchFamily="34" charset="-128"/>
              <a:cs typeface="Arial" pitchFamily="34" charset="0"/>
            </a:endParaRPr>
          </a:p>
          <a:p>
            <a:endParaRPr lang="en-US" sz="1600" dirty="0"/>
          </a:p>
        </p:txBody>
      </p:sp>
      <p:pic>
        <p:nvPicPr>
          <p:cNvPr id="9" name="Picture Placeholder 8" descr="stacey key.jpg"/>
          <p:cNvPicPr>
            <a:picLocks noGrp="1" noChangeAspect="1"/>
          </p:cNvPicPr>
          <p:nvPr>
            <p:ph type="pic" idx="1"/>
          </p:nvPr>
        </p:nvPicPr>
        <p:blipFill>
          <a:blip r:embed="rId2" cstate="print">
            <a:lum/>
          </a:blip>
          <a:srcRect l="16737" r="16737"/>
          <a:stretch>
            <a:fillRect/>
          </a:stretch>
        </p:blip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1000">
              <a:schemeClr val="bg2">
                <a:tint val="78000"/>
                <a:satMod val="220000"/>
              </a:schemeClr>
            </a:gs>
            <a:gs pos="100000">
              <a:schemeClr val="bg2">
                <a:shade val="35000"/>
                <a:satMod val="15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0" y="0"/>
            <a:ext cx="9144000" cy="609600"/>
          </a:xfrm>
        </p:spPr>
        <p:txBody>
          <a:bodyPr>
            <a:noAutofit/>
          </a:bodyPr>
          <a:lstStyle/>
          <a:p>
            <a:pPr algn="ctr"/>
            <a:r>
              <a:rPr lang="en-US" sz="2000" b="0" dirty="0" smtClean="0">
                <a:solidFill>
                  <a:srgbClr val="DA8C8A"/>
                </a:solidFill>
                <a:latin typeface="Arial Black" pitchFamily="34" charset="0"/>
              </a:rPr>
              <a:t>“</a:t>
            </a:r>
            <a:r>
              <a:rPr lang="en-US" sz="2400" b="0" dirty="0" smtClean="0">
                <a:solidFill>
                  <a:srgbClr val="DA8C8A"/>
                </a:solidFill>
                <a:latin typeface="Arial Black" pitchFamily="34" charset="0"/>
              </a:rPr>
              <a:t>Passionate Pillars for success”</a:t>
            </a:r>
            <a:endParaRPr lang="en-US" sz="2400" b="0" dirty="0">
              <a:solidFill>
                <a:srgbClr val="DA8C8A"/>
              </a:solidFill>
              <a:latin typeface="Arial Black" pitchFamily="34" charset="0"/>
            </a:endParaRPr>
          </a:p>
        </p:txBody>
      </p:sp>
      <p:sp>
        <p:nvSpPr>
          <p:cNvPr id="13" name="Text Placeholder 12"/>
          <p:cNvSpPr>
            <a:spLocks noGrp="1"/>
          </p:cNvSpPr>
          <p:nvPr>
            <p:ph type="body" sz="half" idx="2"/>
          </p:nvPr>
        </p:nvSpPr>
        <p:spPr>
          <a:xfrm>
            <a:off x="4953000" y="914400"/>
            <a:ext cx="3962400" cy="5638800"/>
          </a:xfrm>
        </p:spPr>
        <p:txBody>
          <a:bodyPr>
            <a:normAutofit/>
          </a:bodyPr>
          <a:lstStyle/>
          <a:p>
            <a:pPr marL="457200" indent="-457200">
              <a:buFont typeface="Arial" pitchFamily="34" charset="0"/>
              <a:buChar char="•"/>
            </a:pPr>
            <a:r>
              <a:rPr lang="en-US" sz="1800" b="1" dirty="0" smtClean="0">
                <a:solidFill>
                  <a:schemeClr val="tx2"/>
                </a:solidFill>
                <a:latin typeface="Arial" pitchFamily="34" charset="0"/>
                <a:ea typeface="Arial Unicode MS" pitchFamily="34" charset="-128"/>
                <a:cs typeface="Arial" pitchFamily="34" charset="0"/>
              </a:rPr>
              <a:t>Certify Asian American Businesses for contracting opportunities with Fortune 500 Corporations &amp; government entities</a:t>
            </a:r>
          </a:p>
          <a:p>
            <a:pPr marL="457200" indent="-457200">
              <a:buFont typeface="Arial" pitchFamily="34" charset="0"/>
              <a:buChar char="•"/>
            </a:pPr>
            <a:endParaRPr lang="en-US" sz="1800" b="1" dirty="0" smtClean="0">
              <a:solidFill>
                <a:schemeClr val="tx2"/>
              </a:solidFill>
              <a:latin typeface="Arial" pitchFamily="34" charset="0"/>
              <a:ea typeface="Arial Unicode MS" pitchFamily="34" charset="-128"/>
              <a:cs typeface="Arial" pitchFamily="34" charset="0"/>
            </a:endParaRPr>
          </a:p>
          <a:p>
            <a:pPr marL="457200" indent="-457200">
              <a:buFont typeface="Arial" pitchFamily="34" charset="0"/>
              <a:buChar char="•"/>
            </a:pPr>
            <a:r>
              <a:rPr lang="en-US" sz="1800" b="1" dirty="0" smtClean="0">
                <a:solidFill>
                  <a:schemeClr val="tx2"/>
                </a:solidFill>
                <a:latin typeface="Arial" pitchFamily="34" charset="0"/>
                <a:ea typeface="Arial Unicode MS" pitchFamily="34" charset="-128"/>
                <a:cs typeface="Arial" pitchFamily="34" charset="0"/>
              </a:rPr>
              <a:t>Seek Market Penetration for sustainable growth by providing events and programs throughout the region  </a:t>
            </a:r>
          </a:p>
          <a:p>
            <a:pPr marL="457200" indent="-457200">
              <a:buFont typeface="Arial" pitchFamily="34" charset="0"/>
              <a:buChar char="•"/>
            </a:pPr>
            <a:r>
              <a:rPr lang="en-US" sz="1800" b="1" dirty="0" smtClean="0">
                <a:solidFill>
                  <a:schemeClr val="tx2"/>
                </a:solidFill>
                <a:latin typeface="Arial" pitchFamily="34" charset="0"/>
                <a:ea typeface="Arial Unicode MS" pitchFamily="34" charset="-128"/>
                <a:cs typeface="Arial" pitchFamily="34" charset="0"/>
              </a:rPr>
              <a:t>(i.e., FL, AL, TN, NC, SC)</a:t>
            </a:r>
          </a:p>
          <a:p>
            <a:pPr marL="457200" indent="-457200">
              <a:buFont typeface="Arial" pitchFamily="34" charset="0"/>
              <a:buChar char="•"/>
            </a:pPr>
            <a:endParaRPr lang="en-US" sz="1800" b="1" dirty="0" smtClean="0">
              <a:solidFill>
                <a:schemeClr val="tx2"/>
              </a:solidFill>
              <a:latin typeface="Arial" pitchFamily="34" charset="0"/>
              <a:ea typeface="Arial Unicode MS" pitchFamily="34" charset="-128"/>
              <a:cs typeface="Arial" pitchFamily="34" charset="0"/>
            </a:endParaRPr>
          </a:p>
          <a:p>
            <a:pPr marL="457200" indent="-457200">
              <a:buFont typeface="Arial" pitchFamily="34" charset="0"/>
              <a:buChar char="•"/>
            </a:pPr>
            <a:r>
              <a:rPr lang="en-US" sz="1800" b="1" dirty="0" smtClean="0">
                <a:solidFill>
                  <a:schemeClr val="tx2"/>
                </a:solidFill>
                <a:latin typeface="Arial" pitchFamily="34" charset="0"/>
                <a:ea typeface="Arial Unicode MS" pitchFamily="34" charset="-128"/>
                <a:cs typeface="Arial" pitchFamily="34" charset="0"/>
              </a:rPr>
              <a:t>Provide value-added sponsorships and a ROI to members and partners</a:t>
            </a:r>
          </a:p>
          <a:p>
            <a:pPr marL="457200" indent="-457200">
              <a:buFont typeface="Arial" pitchFamily="34" charset="0"/>
              <a:buChar char="•"/>
            </a:pPr>
            <a:endParaRPr lang="en-US" sz="1800" b="1" dirty="0" smtClean="0">
              <a:solidFill>
                <a:schemeClr val="tx2"/>
              </a:solidFill>
              <a:latin typeface="Arial" pitchFamily="34" charset="0"/>
              <a:ea typeface="Arial Unicode MS" pitchFamily="34" charset="-128"/>
              <a:cs typeface="Arial" pitchFamily="34" charset="0"/>
            </a:endParaRPr>
          </a:p>
          <a:p>
            <a:pPr marL="457200" indent="-457200">
              <a:buFont typeface="Arial" pitchFamily="34" charset="0"/>
              <a:buChar char="•"/>
            </a:pPr>
            <a:r>
              <a:rPr lang="en-US" sz="1800" b="1" dirty="0" smtClean="0">
                <a:solidFill>
                  <a:schemeClr val="tx2"/>
                </a:solidFill>
                <a:latin typeface="Arial" pitchFamily="34" charset="0"/>
                <a:ea typeface="Arial Unicode MS" pitchFamily="34" charset="-128"/>
                <a:cs typeface="Arial" pitchFamily="34" charset="0"/>
              </a:rPr>
              <a:t>Do more of what you’re good at – </a:t>
            </a:r>
            <a:r>
              <a:rPr lang="en-US" sz="1800" b="1" i="1" dirty="0" smtClean="0">
                <a:solidFill>
                  <a:srgbClr val="DA8C8A"/>
                </a:solidFill>
                <a:latin typeface="Arial" pitchFamily="34" charset="0"/>
                <a:ea typeface="Arial Unicode MS" pitchFamily="34" charset="-128"/>
                <a:cs typeface="Arial" pitchFamily="34" charset="0"/>
              </a:rPr>
              <a:t>and do it with passion!</a:t>
            </a:r>
          </a:p>
          <a:p>
            <a:pPr marL="457200" indent="-457200">
              <a:buFont typeface="Arial" pitchFamily="34" charset="0"/>
              <a:buChar char="•"/>
            </a:pPr>
            <a:endParaRPr lang="en-US" sz="1800" b="1" dirty="0" smtClean="0">
              <a:solidFill>
                <a:schemeClr val="tx2"/>
              </a:solidFill>
              <a:latin typeface="Arial" pitchFamily="34" charset="0"/>
              <a:ea typeface="Arial Unicode MS" pitchFamily="34" charset="-128"/>
              <a:cs typeface="Arial" pitchFamily="34" charset="0"/>
            </a:endParaRPr>
          </a:p>
          <a:p>
            <a:pPr marL="457200" indent="-457200">
              <a:buFont typeface="Arial" pitchFamily="34" charset="0"/>
              <a:buChar char="•"/>
            </a:pPr>
            <a:r>
              <a:rPr lang="en-US" sz="1800" b="1" dirty="0" smtClean="0">
                <a:latin typeface="Arial" pitchFamily="34" charset="0"/>
                <a:ea typeface="Arial Unicode MS" pitchFamily="34" charset="-128"/>
                <a:cs typeface="Arial" pitchFamily="34" charset="0"/>
              </a:rPr>
              <a:t>Always be getting smarter !</a:t>
            </a:r>
            <a:endParaRPr lang="en-US" sz="1800" b="1" dirty="0" smtClean="0">
              <a:latin typeface="Arial Black" pitchFamily="34" charset="0"/>
              <a:ea typeface="Arial Unicode MS" pitchFamily="34" charset="-128"/>
              <a:cs typeface="Arial" pitchFamily="34" charset="0"/>
            </a:endParaRPr>
          </a:p>
          <a:p>
            <a:pPr marL="457200" indent="-457200">
              <a:buFont typeface="Arial" pitchFamily="34" charset="0"/>
              <a:buChar char="•"/>
            </a:pPr>
            <a:endParaRPr lang="en-US" sz="1600" b="1" dirty="0" smtClean="0">
              <a:solidFill>
                <a:schemeClr val="tx2"/>
              </a:solidFill>
              <a:latin typeface="Arial Black" pitchFamily="34" charset="0"/>
              <a:ea typeface="Arial Unicode MS" pitchFamily="34" charset="-128"/>
              <a:cs typeface="Arial" pitchFamily="34" charset="0"/>
            </a:endParaRPr>
          </a:p>
          <a:p>
            <a:pPr marL="457200" indent="-457200">
              <a:buFont typeface="Arial" pitchFamily="34" charset="0"/>
              <a:buChar char="•"/>
            </a:pPr>
            <a:endParaRPr lang="en-US" sz="1600" b="1" dirty="0" smtClean="0">
              <a:solidFill>
                <a:schemeClr val="tx2"/>
              </a:solidFill>
              <a:latin typeface="Arial Black" pitchFamily="34" charset="0"/>
              <a:ea typeface="Arial Unicode MS" pitchFamily="34" charset="-128"/>
              <a:cs typeface="Arial" pitchFamily="34" charset="0"/>
            </a:endParaRPr>
          </a:p>
          <a:p>
            <a:pPr marL="457200" indent="-457200">
              <a:buFont typeface="Arial" pitchFamily="34" charset="0"/>
              <a:buChar char="•"/>
            </a:pPr>
            <a:endParaRPr lang="en-US" sz="1800" b="1" dirty="0" smtClean="0">
              <a:solidFill>
                <a:schemeClr val="tx2"/>
              </a:solidFill>
              <a:latin typeface="Arial Black" pitchFamily="34" charset="0"/>
              <a:ea typeface="Arial Unicode MS" pitchFamily="34" charset="-128"/>
              <a:cs typeface="Arial" pitchFamily="34" charset="0"/>
            </a:endParaRPr>
          </a:p>
          <a:p>
            <a:pPr marL="457200" indent="-457200">
              <a:buFont typeface="Arial" pitchFamily="34" charset="0"/>
              <a:buChar char="•"/>
            </a:pPr>
            <a:endParaRPr lang="en-US" sz="1800" b="1" dirty="0" smtClean="0">
              <a:solidFill>
                <a:schemeClr val="tx2"/>
              </a:solidFill>
              <a:latin typeface="Arial Black" pitchFamily="34" charset="0"/>
              <a:ea typeface="Arial Unicode MS" pitchFamily="34" charset="-128"/>
              <a:cs typeface="Arial" pitchFamily="34" charset="0"/>
            </a:endParaRPr>
          </a:p>
          <a:p>
            <a:pPr marL="457200" indent="-457200"/>
            <a:endParaRPr lang="en-US" sz="1800" b="1" dirty="0" smtClean="0">
              <a:solidFill>
                <a:schemeClr val="tx2"/>
              </a:solidFill>
              <a:latin typeface="Arial Black" pitchFamily="34" charset="0"/>
              <a:ea typeface="Arial Unicode MS" pitchFamily="34" charset="-128"/>
              <a:cs typeface="Arial" pitchFamily="34" charset="0"/>
            </a:endParaRPr>
          </a:p>
          <a:p>
            <a:endParaRPr lang="en-US" dirty="0"/>
          </a:p>
        </p:txBody>
      </p:sp>
      <p:pic>
        <p:nvPicPr>
          <p:cNvPr id="8" name="Picture Placeholder 7" descr="ann.jpg"/>
          <p:cNvPicPr>
            <a:picLocks noGrp="1" noChangeAspect="1"/>
          </p:cNvPicPr>
          <p:nvPr>
            <p:ph type="pic" idx="1"/>
          </p:nvPr>
        </p:nvPicPr>
        <p:blipFill>
          <a:blip r:embed="rId2" cstate="print"/>
          <a:srcRect t="16679" b="16679"/>
          <a:stretch>
            <a:fillRect/>
          </a:stretch>
        </p:blipFill>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pul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1063</TotalTime>
  <Words>486</Words>
  <Application>Microsoft Office PowerPoint</Application>
  <PresentationFormat>On-screen Show (4:3)</PresentationFormat>
  <Paragraphs>87</Paragraphs>
  <Slides>7</Slides>
  <Notes>2</Notes>
  <HiddenSlides>0</HiddenSlides>
  <MMClips>0</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Opulent</vt:lpstr>
      <vt:lpstr>  </vt:lpstr>
      <vt:lpstr>Slide 2</vt:lpstr>
      <vt:lpstr>Slide 3</vt:lpstr>
      <vt:lpstr>Slide 4</vt:lpstr>
      <vt:lpstr>Slide 5</vt:lpstr>
      <vt:lpstr>“Passionate  Pillars for success”</vt:lpstr>
      <vt:lpstr>“Passionate Pillars for success”</vt:lpstr>
    </vt:vector>
  </TitlesOfParts>
  <Company>Georgia Gwinnett College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Neera Bahl, Esquire President Uspaacc-southeast</dc:title>
  <dc:creator>USPAACC</dc:creator>
  <cp:lastModifiedBy>grmi</cp:lastModifiedBy>
  <cp:revision>73</cp:revision>
  <dcterms:created xsi:type="dcterms:W3CDTF">2016-12-12T00:12:05Z</dcterms:created>
  <dcterms:modified xsi:type="dcterms:W3CDTF">2016-12-14T00:56:34Z</dcterms:modified>
</cp:coreProperties>
</file>