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0" r:id="rId2"/>
    <p:sldId id="301" r:id="rId3"/>
    <p:sldId id="303" r:id="rId4"/>
    <p:sldId id="309" r:id="rId5"/>
    <p:sldId id="304" r:id="rId6"/>
    <p:sldId id="306" r:id="rId7"/>
    <p:sldId id="307" r:id="rId8"/>
    <p:sldId id="308" r:id="rId9"/>
    <p:sldId id="305" r:id="rId10"/>
    <p:sldId id="299" r:id="rId11"/>
    <p:sldId id="293" r:id="rId12"/>
    <p:sldId id="311" r:id="rId13"/>
    <p:sldId id="312" r:id="rId14"/>
  </p:sldIdLst>
  <p:sldSz cx="10287000" cy="7543800"/>
  <p:notesSz cx="10287000" cy="7543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, Sherry" initials="MS" lastIdx="16" clrIdx="0">
    <p:extLst>
      <p:ext uri="{19B8F6BF-5375-455C-9EA6-DF929625EA0E}">
        <p15:presenceInfo xmlns:p15="http://schemas.microsoft.com/office/powerpoint/2012/main" userId="S-1-5-21-725345543-616249376-1177238915-2488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D0D8E8"/>
    <a:srgbClr val="EBEBEB"/>
    <a:srgbClr val="FAFAFA"/>
    <a:srgbClr val="FCFCFC"/>
    <a:srgbClr val="5F6023"/>
    <a:srgbClr val="F7F7F7"/>
    <a:srgbClr val="24529E"/>
    <a:srgbClr val="11C1FF"/>
    <a:srgbClr val="3F9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5501" autoAdjust="0"/>
  </p:normalViewPr>
  <p:slideViewPr>
    <p:cSldViewPr>
      <p:cViewPr varScale="1">
        <p:scale>
          <a:sx n="104" d="100"/>
          <a:sy n="104" d="100"/>
        </p:scale>
        <p:origin x="1320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C4F66-F250-404D-A1D3-58E6179D6564}" type="doc">
      <dgm:prSet loTypeId="urn:microsoft.com/office/officeart/2005/8/layout/cycle4#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D37C80-595F-40F7-9133-52942D3DB1C1}">
      <dgm:prSet phldrT="[Text]" custT="1"/>
      <dgm:spPr/>
      <dgm:t>
        <a:bodyPr/>
        <a:lstStyle/>
        <a:p>
          <a:r>
            <a:rPr lang="en-US" sz="1600" b="1" dirty="0"/>
            <a:t>Grow opportunity</a:t>
          </a:r>
        </a:p>
        <a:p>
          <a:r>
            <a:rPr lang="en-US" sz="1600" dirty="0"/>
            <a:t> </a:t>
          </a:r>
        </a:p>
      </dgm:t>
    </dgm:pt>
    <dgm:pt modelId="{5EA9DBCE-C922-4A2D-99E4-F19C9BFAE03D}" type="parTrans" cxnId="{F6A8C376-FA52-4D54-9CBD-B8D1C088FAD7}">
      <dgm:prSet/>
      <dgm:spPr/>
      <dgm:t>
        <a:bodyPr/>
        <a:lstStyle/>
        <a:p>
          <a:endParaRPr lang="en-US" sz="1800"/>
        </a:p>
      </dgm:t>
    </dgm:pt>
    <dgm:pt modelId="{AA7089E1-9AA0-4F5F-8AE0-A22B8F822C69}" type="sibTrans" cxnId="{F6A8C376-FA52-4D54-9CBD-B8D1C088FAD7}">
      <dgm:prSet/>
      <dgm:spPr/>
      <dgm:t>
        <a:bodyPr/>
        <a:lstStyle/>
        <a:p>
          <a:endParaRPr lang="en-US" sz="1800"/>
        </a:p>
      </dgm:t>
    </dgm:pt>
    <dgm:pt modelId="{B8038DCE-57D7-4F43-A149-B0E37993F86D}">
      <dgm:prSet phldrT="[Text]"/>
      <dgm:spPr/>
      <dgm:t>
        <a:bodyPr/>
        <a:lstStyle/>
        <a:p>
          <a:pPr marL="169863" indent="-169863"/>
          <a:r>
            <a:rPr lang="en-US" dirty="0"/>
            <a:t>Facilitate lead generation opportunities</a:t>
          </a:r>
        </a:p>
      </dgm:t>
    </dgm:pt>
    <dgm:pt modelId="{AA691F2D-1672-4E21-A4AB-1C35DAE6FF1A}" type="parTrans" cxnId="{AF1EE9C4-E6BD-4837-8A58-0C6417D52F29}">
      <dgm:prSet/>
      <dgm:spPr/>
      <dgm:t>
        <a:bodyPr/>
        <a:lstStyle/>
        <a:p>
          <a:endParaRPr lang="en-US" sz="1800"/>
        </a:p>
      </dgm:t>
    </dgm:pt>
    <dgm:pt modelId="{8AC2B26B-39BD-4007-83D6-1B3B40D8ECEC}" type="sibTrans" cxnId="{AF1EE9C4-E6BD-4837-8A58-0C6417D52F29}">
      <dgm:prSet/>
      <dgm:spPr/>
      <dgm:t>
        <a:bodyPr/>
        <a:lstStyle/>
        <a:p>
          <a:endParaRPr lang="en-US" sz="1800"/>
        </a:p>
      </dgm:t>
    </dgm:pt>
    <dgm:pt modelId="{0A6BAD39-5FAD-4AA1-A97C-2C61A256EF51}">
      <dgm:prSet phldrT="[Text]" custT="1"/>
      <dgm:spPr/>
      <dgm:t>
        <a:bodyPr/>
        <a:lstStyle/>
        <a:p>
          <a:r>
            <a:rPr lang="en-US" sz="1600" b="1" dirty="0"/>
            <a:t>Competitive advantage</a:t>
          </a:r>
        </a:p>
        <a:p>
          <a:endParaRPr lang="en-US" sz="1600" dirty="0"/>
        </a:p>
      </dgm:t>
    </dgm:pt>
    <dgm:pt modelId="{B48E4EFC-D17C-46C0-B42D-79EF01DACAE2}" type="parTrans" cxnId="{CAC1AD95-495D-49BC-8A5B-B487492EB881}">
      <dgm:prSet/>
      <dgm:spPr/>
      <dgm:t>
        <a:bodyPr/>
        <a:lstStyle/>
        <a:p>
          <a:endParaRPr lang="en-US" sz="1800"/>
        </a:p>
      </dgm:t>
    </dgm:pt>
    <dgm:pt modelId="{59200B38-1B1C-487C-9F2C-E22A857160AD}" type="sibTrans" cxnId="{CAC1AD95-495D-49BC-8A5B-B487492EB881}">
      <dgm:prSet/>
      <dgm:spPr/>
      <dgm:t>
        <a:bodyPr/>
        <a:lstStyle/>
        <a:p>
          <a:endParaRPr lang="en-US" sz="1800"/>
        </a:p>
      </dgm:t>
    </dgm:pt>
    <dgm:pt modelId="{CBADAC57-F024-44B3-B371-380CD2F73340}">
      <dgm:prSet phldrT="[Text]"/>
      <dgm:spPr/>
      <dgm:t>
        <a:bodyPr/>
        <a:lstStyle/>
        <a:p>
          <a:pPr marL="169863" indent="-169863"/>
          <a:r>
            <a:rPr lang="en-US" dirty="0"/>
            <a:t>Leverage innovation, industry knowledge and unique abilities</a:t>
          </a:r>
        </a:p>
      </dgm:t>
    </dgm:pt>
    <dgm:pt modelId="{E2A9B2AE-D2D9-42C8-A632-9CE23D6423F9}" type="parTrans" cxnId="{D0DD05FA-D3E0-4793-BEC6-FC084BBF6259}">
      <dgm:prSet/>
      <dgm:spPr/>
      <dgm:t>
        <a:bodyPr/>
        <a:lstStyle/>
        <a:p>
          <a:endParaRPr lang="en-US" sz="1800"/>
        </a:p>
      </dgm:t>
    </dgm:pt>
    <dgm:pt modelId="{8325D79F-A09A-40E8-A3A8-2546FE14151A}" type="sibTrans" cxnId="{D0DD05FA-D3E0-4793-BEC6-FC084BBF6259}">
      <dgm:prSet/>
      <dgm:spPr/>
      <dgm:t>
        <a:bodyPr/>
        <a:lstStyle/>
        <a:p>
          <a:endParaRPr lang="en-US" sz="1800"/>
        </a:p>
      </dgm:t>
    </dgm:pt>
    <dgm:pt modelId="{3FBF78D6-22D5-4B08-814F-61D18BAD395E}">
      <dgm:prSet phldrT="[Text]" custT="1"/>
      <dgm:spPr/>
      <dgm:t>
        <a:bodyPr/>
        <a:lstStyle/>
        <a:p>
          <a:r>
            <a:rPr lang="en-US" sz="1600" b="1" dirty="0"/>
            <a:t>Partnership strategy</a:t>
          </a:r>
        </a:p>
      </dgm:t>
    </dgm:pt>
    <dgm:pt modelId="{6E1596AF-F03C-4B29-99FC-36D84D7A32A4}" type="parTrans" cxnId="{003BB42E-0924-4846-BEC9-6109750B7A63}">
      <dgm:prSet/>
      <dgm:spPr/>
      <dgm:t>
        <a:bodyPr/>
        <a:lstStyle/>
        <a:p>
          <a:endParaRPr lang="en-US" sz="1800"/>
        </a:p>
      </dgm:t>
    </dgm:pt>
    <dgm:pt modelId="{164F4B71-4E58-412C-A628-7B4AB7FDD25B}" type="sibTrans" cxnId="{003BB42E-0924-4846-BEC9-6109750B7A63}">
      <dgm:prSet/>
      <dgm:spPr/>
      <dgm:t>
        <a:bodyPr/>
        <a:lstStyle/>
        <a:p>
          <a:endParaRPr lang="en-US" sz="1800"/>
        </a:p>
      </dgm:t>
    </dgm:pt>
    <dgm:pt modelId="{85310AC4-D228-4CF3-A3EC-81BE673144B8}">
      <dgm:prSet phldrT="[Text]" custT="1"/>
      <dgm:spPr/>
      <dgm:t>
        <a:bodyPr/>
        <a:lstStyle/>
        <a:p>
          <a:r>
            <a:rPr lang="en-US" sz="1600" b="1" dirty="0"/>
            <a:t>Power of the community</a:t>
          </a:r>
        </a:p>
      </dgm:t>
    </dgm:pt>
    <dgm:pt modelId="{0EA1BB13-89C4-41CD-B9D4-2286992C212A}" type="parTrans" cxnId="{D571B966-2037-409C-B433-25BCF17DC068}">
      <dgm:prSet/>
      <dgm:spPr/>
      <dgm:t>
        <a:bodyPr/>
        <a:lstStyle/>
        <a:p>
          <a:endParaRPr lang="en-US" sz="1800"/>
        </a:p>
      </dgm:t>
    </dgm:pt>
    <dgm:pt modelId="{B73B4656-4E49-469D-BA48-BC5FAC764E30}" type="sibTrans" cxnId="{D571B966-2037-409C-B433-25BCF17DC068}">
      <dgm:prSet/>
      <dgm:spPr/>
      <dgm:t>
        <a:bodyPr/>
        <a:lstStyle/>
        <a:p>
          <a:endParaRPr lang="en-US" sz="1800"/>
        </a:p>
      </dgm:t>
    </dgm:pt>
    <dgm:pt modelId="{F13E574A-3A97-4783-BE89-D1D52567FC46}">
      <dgm:prSet phldrT="[Text]"/>
      <dgm:spPr/>
      <dgm:t>
        <a:bodyPr/>
        <a:lstStyle/>
        <a:p>
          <a:pPr marL="169863" indent="-169863"/>
          <a:r>
            <a:rPr lang="en-US" dirty="0"/>
            <a:t>Support the communities we serve</a:t>
          </a:r>
        </a:p>
      </dgm:t>
    </dgm:pt>
    <dgm:pt modelId="{CB3D1673-8EA0-494F-A3E5-9C9FD5354C71}" type="parTrans" cxnId="{633F8AB7-CEEB-434B-AA4F-09E0B337D7BD}">
      <dgm:prSet/>
      <dgm:spPr/>
      <dgm:t>
        <a:bodyPr/>
        <a:lstStyle/>
        <a:p>
          <a:endParaRPr lang="en-US" sz="1800"/>
        </a:p>
      </dgm:t>
    </dgm:pt>
    <dgm:pt modelId="{D6A1A2B4-1FA3-4985-8E93-2FEE89B96965}" type="sibTrans" cxnId="{633F8AB7-CEEB-434B-AA4F-09E0B337D7BD}">
      <dgm:prSet/>
      <dgm:spPr/>
      <dgm:t>
        <a:bodyPr/>
        <a:lstStyle/>
        <a:p>
          <a:endParaRPr lang="en-US" sz="1800"/>
        </a:p>
      </dgm:t>
    </dgm:pt>
    <dgm:pt modelId="{EBD34281-4C63-4A4C-96BF-35A5AD711AAE}">
      <dgm:prSet phldrT="[Text]"/>
      <dgm:spPr/>
      <dgm:t>
        <a:bodyPr anchor="ctr"/>
        <a:lstStyle/>
        <a:p>
          <a:pPr marL="169863" indent="-169863"/>
          <a:r>
            <a:rPr lang="en-US" dirty="0"/>
            <a:t>Awareness, Affinity and Action</a:t>
          </a:r>
        </a:p>
      </dgm:t>
    </dgm:pt>
    <dgm:pt modelId="{F8C1F0A1-4B13-4552-A086-E432F570B7D7}" type="parTrans" cxnId="{16129B37-134B-4877-9637-5D6693518116}">
      <dgm:prSet/>
      <dgm:spPr/>
      <dgm:t>
        <a:bodyPr/>
        <a:lstStyle/>
        <a:p>
          <a:endParaRPr lang="en-US" sz="1800"/>
        </a:p>
      </dgm:t>
    </dgm:pt>
    <dgm:pt modelId="{394CC343-D1A2-4428-B1C8-FA66D8F8B231}" type="sibTrans" cxnId="{16129B37-134B-4877-9637-5D6693518116}">
      <dgm:prSet/>
      <dgm:spPr/>
      <dgm:t>
        <a:bodyPr/>
        <a:lstStyle/>
        <a:p>
          <a:endParaRPr lang="en-US" sz="1800"/>
        </a:p>
      </dgm:t>
    </dgm:pt>
    <dgm:pt modelId="{46846028-0E17-4738-AC7B-85545680ECA2}" type="pres">
      <dgm:prSet presAssocID="{41DC4F66-F250-404D-A1D3-58E6179D656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A2621E1-588C-46F1-83A9-F62BE70FAAD4}" type="pres">
      <dgm:prSet presAssocID="{41DC4F66-F250-404D-A1D3-58E6179D6564}" presName="children" presStyleCnt="0"/>
      <dgm:spPr/>
    </dgm:pt>
    <dgm:pt modelId="{E801223C-0AEF-4D63-927D-4EBC777FF80B}" type="pres">
      <dgm:prSet presAssocID="{41DC4F66-F250-404D-A1D3-58E6179D6564}" presName="child1group" presStyleCnt="0"/>
      <dgm:spPr/>
    </dgm:pt>
    <dgm:pt modelId="{BC3E12E4-22DD-44DE-8620-411EEAABAE23}" type="pres">
      <dgm:prSet presAssocID="{41DC4F66-F250-404D-A1D3-58E6179D6564}" presName="child1" presStyleLbl="bgAcc1" presStyleIdx="0" presStyleCnt="4"/>
      <dgm:spPr/>
    </dgm:pt>
    <dgm:pt modelId="{11500A75-D1EA-43C7-9455-052D8C3518A9}" type="pres">
      <dgm:prSet presAssocID="{41DC4F66-F250-404D-A1D3-58E6179D6564}" presName="child1Text" presStyleLbl="bgAcc1" presStyleIdx="0" presStyleCnt="4">
        <dgm:presLayoutVars>
          <dgm:bulletEnabled val="1"/>
        </dgm:presLayoutVars>
      </dgm:prSet>
      <dgm:spPr/>
    </dgm:pt>
    <dgm:pt modelId="{C6FE7EDC-8769-4D31-AD60-4B891874256F}" type="pres">
      <dgm:prSet presAssocID="{41DC4F66-F250-404D-A1D3-58E6179D6564}" presName="child2group" presStyleCnt="0"/>
      <dgm:spPr/>
    </dgm:pt>
    <dgm:pt modelId="{EB206AAD-6FFB-4EE1-BC90-CC2A49CC1ED6}" type="pres">
      <dgm:prSet presAssocID="{41DC4F66-F250-404D-A1D3-58E6179D6564}" presName="child2" presStyleLbl="bgAcc1" presStyleIdx="1" presStyleCnt="4"/>
      <dgm:spPr/>
    </dgm:pt>
    <dgm:pt modelId="{6361920A-A767-432C-ACA8-FC1200161055}" type="pres">
      <dgm:prSet presAssocID="{41DC4F66-F250-404D-A1D3-58E6179D6564}" presName="child2Text" presStyleLbl="bgAcc1" presStyleIdx="1" presStyleCnt="4">
        <dgm:presLayoutVars>
          <dgm:bulletEnabled val="1"/>
        </dgm:presLayoutVars>
      </dgm:prSet>
      <dgm:spPr/>
    </dgm:pt>
    <dgm:pt modelId="{7994D47D-27B2-44E4-9705-B3A3FD059695}" type="pres">
      <dgm:prSet presAssocID="{41DC4F66-F250-404D-A1D3-58E6179D6564}" presName="child3group" presStyleCnt="0"/>
      <dgm:spPr/>
    </dgm:pt>
    <dgm:pt modelId="{5A024E82-9C51-4A8C-92CE-BF397142F7C9}" type="pres">
      <dgm:prSet presAssocID="{41DC4F66-F250-404D-A1D3-58E6179D6564}" presName="child3" presStyleLbl="bgAcc1" presStyleIdx="2" presStyleCnt="4" custScaleY="95139"/>
      <dgm:spPr/>
    </dgm:pt>
    <dgm:pt modelId="{E4736D81-FC26-437A-BC87-872FBFA8A7FC}" type="pres">
      <dgm:prSet presAssocID="{41DC4F66-F250-404D-A1D3-58E6179D6564}" presName="child3Text" presStyleLbl="bgAcc1" presStyleIdx="2" presStyleCnt="4">
        <dgm:presLayoutVars>
          <dgm:bulletEnabled val="1"/>
        </dgm:presLayoutVars>
      </dgm:prSet>
      <dgm:spPr/>
    </dgm:pt>
    <dgm:pt modelId="{7CF43244-0DCB-4E3E-B6DC-862A2A68AE01}" type="pres">
      <dgm:prSet presAssocID="{41DC4F66-F250-404D-A1D3-58E6179D6564}" presName="child4group" presStyleCnt="0"/>
      <dgm:spPr/>
    </dgm:pt>
    <dgm:pt modelId="{422C2708-79AF-4E29-8F06-0AECE9738B26}" type="pres">
      <dgm:prSet presAssocID="{41DC4F66-F250-404D-A1D3-58E6179D6564}" presName="child4" presStyleLbl="bgAcc1" presStyleIdx="3" presStyleCnt="4" custLinFactNeighborX="-5848" custLinFactNeighborY="2431"/>
      <dgm:spPr/>
    </dgm:pt>
    <dgm:pt modelId="{1CF3BB51-7B3C-4722-9D01-F058F88D382A}" type="pres">
      <dgm:prSet presAssocID="{41DC4F66-F250-404D-A1D3-58E6179D6564}" presName="child4Text" presStyleLbl="bgAcc1" presStyleIdx="3" presStyleCnt="4">
        <dgm:presLayoutVars>
          <dgm:bulletEnabled val="1"/>
        </dgm:presLayoutVars>
      </dgm:prSet>
      <dgm:spPr/>
    </dgm:pt>
    <dgm:pt modelId="{D57A1B79-0ADF-4BA0-8366-5E44B227584B}" type="pres">
      <dgm:prSet presAssocID="{41DC4F66-F250-404D-A1D3-58E6179D6564}" presName="childPlaceholder" presStyleCnt="0"/>
      <dgm:spPr/>
    </dgm:pt>
    <dgm:pt modelId="{B5970DD7-0273-4D5F-8045-286EB308CDD1}" type="pres">
      <dgm:prSet presAssocID="{41DC4F66-F250-404D-A1D3-58E6179D6564}" presName="circle" presStyleCnt="0"/>
      <dgm:spPr/>
    </dgm:pt>
    <dgm:pt modelId="{7899D4E9-8C00-4C2C-97FA-E541B872AF9A}" type="pres">
      <dgm:prSet presAssocID="{41DC4F66-F250-404D-A1D3-58E6179D656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EB42085-7FE2-426E-A666-172908666E75}" type="pres">
      <dgm:prSet presAssocID="{41DC4F66-F250-404D-A1D3-58E6179D656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1318D3A-4A87-42E0-949F-C79D6C70831A}" type="pres">
      <dgm:prSet presAssocID="{41DC4F66-F250-404D-A1D3-58E6179D656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1A32B6C6-C1BA-48D2-9088-AC26AFA24FB0}" type="pres">
      <dgm:prSet presAssocID="{41DC4F66-F250-404D-A1D3-58E6179D656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27FA505F-9DC2-4B2A-9DB5-26CEBB998B00}" type="pres">
      <dgm:prSet presAssocID="{41DC4F66-F250-404D-A1D3-58E6179D6564}" presName="quadrantPlaceholder" presStyleCnt="0"/>
      <dgm:spPr/>
    </dgm:pt>
    <dgm:pt modelId="{E502F459-A7A4-4FAD-BD8E-40F58B59C1DA}" type="pres">
      <dgm:prSet presAssocID="{41DC4F66-F250-404D-A1D3-58E6179D6564}" presName="center1" presStyleLbl="fgShp" presStyleIdx="0" presStyleCnt="2" custScaleX="138299" custLinFactNeighborX="1517" custLinFactNeighborY="-30769"/>
      <dgm:spPr/>
    </dgm:pt>
    <dgm:pt modelId="{E9C3B5C0-C8DD-45C6-99B4-EF3210D6C9F9}" type="pres">
      <dgm:prSet presAssocID="{41DC4F66-F250-404D-A1D3-58E6179D6564}" presName="center2" presStyleLbl="fgShp" presStyleIdx="1" presStyleCnt="2" custScaleX="136884" custScaleY="93226" custLinFactNeighborX="809" custLinFactNeighborY="15645"/>
      <dgm:spPr/>
    </dgm:pt>
  </dgm:ptLst>
  <dgm:cxnLst>
    <dgm:cxn modelId="{84213F3D-967C-4E07-A4A8-0A0996854BB2}" type="presOf" srcId="{F13E574A-3A97-4783-BE89-D1D52567FC46}" destId="{1CF3BB51-7B3C-4722-9D01-F058F88D382A}" srcOrd="1" destOrd="0" presId="urn:microsoft.com/office/officeart/2005/8/layout/cycle4#1"/>
    <dgm:cxn modelId="{95E8282E-284A-4350-86DF-2AFBE0437D90}" type="presOf" srcId="{0A6BAD39-5FAD-4AA1-A97C-2C61A256EF51}" destId="{6EB42085-7FE2-426E-A666-172908666E75}" srcOrd="0" destOrd="0" presId="urn:microsoft.com/office/officeart/2005/8/layout/cycle4#1"/>
    <dgm:cxn modelId="{53C4AEE8-34B0-4C16-A053-1A83DD382C81}" type="presOf" srcId="{3FBF78D6-22D5-4B08-814F-61D18BAD395E}" destId="{F1318D3A-4A87-42E0-949F-C79D6C70831A}" srcOrd="0" destOrd="0" presId="urn:microsoft.com/office/officeart/2005/8/layout/cycle4#1"/>
    <dgm:cxn modelId="{003BB42E-0924-4846-BEC9-6109750B7A63}" srcId="{41DC4F66-F250-404D-A1D3-58E6179D6564}" destId="{3FBF78D6-22D5-4B08-814F-61D18BAD395E}" srcOrd="2" destOrd="0" parTransId="{6E1596AF-F03C-4B29-99FC-36D84D7A32A4}" sibTransId="{164F4B71-4E58-412C-A628-7B4AB7FDD25B}"/>
    <dgm:cxn modelId="{633F8AB7-CEEB-434B-AA4F-09E0B337D7BD}" srcId="{85310AC4-D228-4CF3-A3EC-81BE673144B8}" destId="{F13E574A-3A97-4783-BE89-D1D52567FC46}" srcOrd="0" destOrd="0" parTransId="{CB3D1673-8EA0-494F-A3E5-9C9FD5354C71}" sibTransId="{D6A1A2B4-1FA3-4985-8E93-2FEE89B96965}"/>
    <dgm:cxn modelId="{0188BB1A-EE68-4AF8-8BA1-FF61BC41030D}" type="presOf" srcId="{B8038DCE-57D7-4F43-A149-B0E37993F86D}" destId="{11500A75-D1EA-43C7-9455-052D8C3518A9}" srcOrd="1" destOrd="0" presId="urn:microsoft.com/office/officeart/2005/8/layout/cycle4#1"/>
    <dgm:cxn modelId="{49D2CD55-193B-4BCE-A347-86A3C8606415}" type="presOf" srcId="{CBADAC57-F024-44B3-B371-380CD2F73340}" destId="{6361920A-A767-432C-ACA8-FC1200161055}" srcOrd="1" destOrd="0" presId="urn:microsoft.com/office/officeart/2005/8/layout/cycle4#1"/>
    <dgm:cxn modelId="{B2A0B4AE-8A38-4F14-AB56-8E6410B82FFF}" type="presOf" srcId="{85310AC4-D228-4CF3-A3EC-81BE673144B8}" destId="{1A32B6C6-C1BA-48D2-9088-AC26AFA24FB0}" srcOrd="0" destOrd="0" presId="urn:microsoft.com/office/officeart/2005/8/layout/cycle4#1"/>
    <dgm:cxn modelId="{D0DD05FA-D3E0-4793-BEC6-FC084BBF6259}" srcId="{0A6BAD39-5FAD-4AA1-A97C-2C61A256EF51}" destId="{CBADAC57-F024-44B3-B371-380CD2F73340}" srcOrd="0" destOrd="0" parTransId="{E2A9B2AE-D2D9-42C8-A632-9CE23D6423F9}" sibTransId="{8325D79F-A09A-40E8-A3A8-2546FE14151A}"/>
    <dgm:cxn modelId="{F2E51AE8-5377-4B47-B916-982677229F28}" type="presOf" srcId="{EBD34281-4C63-4A4C-96BF-35A5AD711AAE}" destId="{5A024E82-9C51-4A8C-92CE-BF397142F7C9}" srcOrd="0" destOrd="0" presId="urn:microsoft.com/office/officeart/2005/8/layout/cycle4#1"/>
    <dgm:cxn modelId="{FFDD14E5-2DCF-4E4E-9C42-48DEE648C8A7}" type="presOf" srcId="{6CD37C80-595F-40F7-9133-52942D3DB1C1}" destId="{7899D4E9-8C00-4C2C-97FA-E541B872AF9A}" srcOrd="0" destOrd="0" presId="urn:microsoft.com/office/officeart/2005/8/layout/cycle4#1"/>
    <dgm:cxn modelId="{ACE6E21C-7AE8-40F4-A644-704E44DC4318}" type="presOf" srcId="{F13E574A-3A97-4783-BE89-D1D52567FC46}" destId="{422C2708-79AF-4E29-8F06-0AECE9738B26}" srcOrd="0" destOrd="0" presId="urn:microsoft.com/office/officeart/2005/8/layout/cycle4#1"/>
    <dgm:cxn modelId="{F6A8C376-FA52-4D54-9CBD-B8D1C088FAD7}" srcId="{41DC4F66-F250-404D-A1D3-58E6179D6564}" destId="{6CD37C80-595F-40F7-9133-52942D3DB1C1}" srcOrd="0" destOrd="0" parTransId="{5EA9DBCE-C922-4A2D-99E4-F19C9BFAE03D}" sibTransId="{AA7089E1-9AA0-4F5F-8AE0-A22B8F822C69}"/>
    <dgm:cxn modelId="{16129B37-134B-4877-9637-5D6693518116}" srcId="{3FBF78D6-22D5-4B08-814F-61D18BAD395E}" destId="{EBD34281-4C63-4A4C-96BF-35A5AD711AAE}" srcOrd="0" destOrd="0" parTransId="{F8C1F0A1-4B13-4552-A086-E432F570B7D7}" sibTransId="{394CC343-D1A2-4428-B1C8-FA66D8F8B231}"/>
    <dgm:cxn modelId="{D571B966-2037-409C-B433-25BCF17DC068}" srcId="{41DC4F66-F250-404D-A1D3-58E6179D6564}" destId="{85310AC4-D228-4CF3-A3EC-81BE673144B8}" srcOrd="3" destOrd="0" parTransId="{0EA1BB13-89C4-41CD-B9D4-2286992C212A}" sibTransId="{B73B4656-4E49-469D-BA48-BC5FAC764E30}"/>
    <dgm:cxn modelId="{780CB059-D7A1-4563-B7CA-E7508716FE3C}" type="presOf" srcId="{41DC4F66-F250-404D-A1D3-58E6179D6564}" destId="{46846028-0E17-4738-AC7B-85545680ECA2}" srcOrd="0" destOrd="0" presId="urn:microsoft.com/office/officeart/2005/8/layout/cycle4#1"/>
    <dgm:cxn modelId="{CAC1AD95-495D-49BC-8A5B-B487492EB881}" srcId="{41DC4F66-F250-404D-A1D3-58E6179D6564}" destId="{0A6BAD39-5FAD-4AA1-A97C-2C61A256EF51}" srcOrd="1" destOrd="0" parTransId="{B48E4EFC-D17C-46C0-B42D-79EF01DACAE2}" sibTransId="{59200B38-1B1C-487C-9F2C-E22A857160AD}"/>
    <dgm:cxn modelId="{3CD40413-1338-46DD-ABB0-701E95DD332F}" type="presOf" srcId="{EBD34281-4C63-4A4C-96BF-35A5AD711AAE}" destId="{E4736D81-FC26-437A-BC87-872FBFA8A7FC}" srcOrd="1" destOrd="0" presId="urn:microsoft.com/office/officeart/2005/8/layout/cycle4#1"/>
    <dgm:cxn modelId="{77BD3C35-90C9-490B-AF5C-BD8EF4D6FABC}" type="presOf" srcId="{B8038DCE-57D7-4F43-A149-B0E37993F86D}" destId="{BC3E12E4-22DD-44DE-8620-411EEAABAE23}" srcOrd="0" destOrd="0" presId="urn:microsoft.com/office/officeart/2005/8/layout/cycle4#1"/>
    <dgm:cxn modelId="{835C20E1-062A-4D2F-BE58-D426438B4AC7}" type="presOf" srcId="{CBADAC57-F024-44B3-B371-380CD2F73340}" destId="{EB206AAD-6FFB-4EE1-BC90-CC2A49CC1ED6}" srcOrd="0" destOrd="0" presId="urn:microsoft.com/office/officeart/2005/8/layout/cycle4#1"/>
    <dgm:cxn modelId="{AF1EE9C4-E6BD-4837-8A58-0C6417D52F29}" srcId="{6CD37C80-595F-40F7-9133-52942D3DB1C1}" destId="{B8038DCE-57D7-4F43-A149-B0E37993F86D}" srcOrd="0" destOrd="0" parTransId="{AA691F2D-1672-4E21-A4AB-1C35DAE6FF1A}" sibTransId="{8AC2B26B-39BD-4007-83D6-1B3B40D8ECEC}"/>
    <dgm:cxn modelId="{4F4E119F-27A4-4EED-AD83-126C37F7C287}" type="presParOf" srcId="{46846028-0E17-4738-AC7B-85545680ECA2}" destId="{7A2621E1-588C-46F1-83A9-F62BE70FAAD4}" srcOrd="0" destOrd="0" presId="urn:microsoft.com/office/officeart/2005/8/layout/cycle4#1"/>
    <dgm:cxn modelId="{D3C35091-BFC7-4EB2-838D-CD1EFDE654D4}" type="presParOf" srcId="{7A2621E1-588C-46F1-83A9-F62BE70FAAD4}" destId="{E801223C-0AEF-4D63-927D-4EBC777FF80B}" srcOrd="0" destOrd="0" presId="urn:microsoft.com/office/officeart/2005/8/layout/cycle4#1"/>
    <dgm:cxn modelId="{01F5B7B3-B82C-4C0B-AFEB-1CDEDD5B3958}" type="presParOf" srcId="{E801223C-0AEF-4D63-927D-4EBC777FF80B}" destId="{BC3E12E4-22DD-44DE-8620-411EEAABAE23}" srcOrd="0" destOrd="0" presId="urn:microsoft.com/office/officeart/2005/8/layout/cycle4#1"/>
    <dgm:cxn modelId="{19AB9FF0-704F-4883-8BD9-62FD6D985460}" type="presParOf" srcId="{E801223C-0AEF-4D63-927D-4EBC777FF80B}" destId="{11500A75-D1EA-43C7-9455-052D8C3518A9}" srcOrd="1" destOrd="0" presId="urn:microsoft.com/office/officeart/2005/8/layout/cycle4#1"/>
    <dgm:cxn modelId="{C80D9650-4B61-4E71-9514-6CC2BB00C765}" type="presParOf" srcId="{7A2621E1-588C-46F1-83A9-F62BE70FAAD4}" destId="{C6FE7EDC-8769-4D31-AD60-4B891874256F}" srcOrd="1" destOrd="0" presId="urn:microsoft.com/office/officeart/2005/8/layout/cycle4#1"/>
    <dgm:cxn modelId="{C45A6B7A-BC4B-49AE-9D9D-155C0E7F7C26}" type="presParOf" srcId="{C6FE7EDC-8769-4D31-AD60-4B891874256F}" destId="{EB206AAD-6FFB-4EE1-BC90-CC2A49CC1ED6}" srcOrd="0" destOrd="0" presId="urn:microsoft.com/office/officeart/2005/8/layout/cycle4#1"/>
    <dgm:cxn modelId="{985AF7CC-5CC7-4ED8-838F-79EE61343289}" type="presParOf" srcId="{C6FE7EDC-8769-4D31-AD60-4B891874256F}" destId="{6361920A-A767-432C-ACA8-FC1200161055}" srcOrd="1" destOrd="0" presId="urn:microsoft.com/office/officeart/2005/8/layout/cycle4#1"/>
    <dgm:cxn modelId="{FFB4B7AB-8BB8-49FA-A6ED-0D5691158279}" type="presParOf" srcId="{7A2621E1-588C-46F1-83A9-F62BE70FAAD4}" destId="{7994D47D-27B2-44E4-9705-B3A3FD059695}" srcOrd="2" destOrd="0" presId="urn:microsoft.com/office/officeart/2005/8/layout/cycle4#1"/>
    <dgm:cxn modelId="{79C59D45-E915-4F5E-94BF-0FC059BF42CC}" type="presParOf" srcId="{7994D47D-27B2-44E4-9705-B3A3FD059695}" destId="{5A024E82-9C51-4A8C-92CE-BF397142F7C9}" srcOrd="0" destOrd="0" presId="urn:microsoft.com/office/officeart/2005/8/layout/cycle4#1"/>
    <dgm:cxn modelId="{3A1CD708-1F8F-4646-BF51-07108FCDBF6A}" type="presParOf" srcId="{7994D47D-27B2-44E4-9705-B3A3FD059695}" destId="{E4736D81-FC26-437A-BC87-872FBFA8A7FC}" srcOrd="1" destOrd="0" presId="urn:microsoft.com/office/officeart/2005/8/layout/cycle4#1"/>
    <dgm:cxn modelId="{A9E5D343-4C61-4990-AA20-49311E9A84DF}" type="presParOf" srcId="{7A2621E1-588C-46F1-83A9-F62BE70FAAD4}" destId="{7CF43244-0DCB-4E3E-B6DC-862A2A68AE01}" srcOrd="3" destOrd="0" presId="urn:microsoft.com/office/officeart/2005/8/layout/cycle4#1"/>
    <dgm:cxn modelId="{B6F472C7-9F0D-44DC-BB74-0B011A12CBF4}" type="presParOf" srcId="{7CF43244-0DCB-4E3E-B6DC-862A2A68AE01}" destId="{422C2708-79AF-4E29-8F06-0AECE9738B26}" srcOrd="0" destOrd="0" presId="urn:microsoft.com/office/officeart/2005/8/layout/cycle4#1"/>
    <dgm:cxn modelId="{754332CB-99F1-44F2-ADBD-107A203C3008}" type="presParOf" srcId="{7CF43244-0DCB-4E3E-B6DC-862A2A68AE01}" destId="{1CF3BB51-7B3C-4722-9D01-F058F88D382A}" srcOrd="1" destOrd="0" presId="urn:microsoft.com/office/officeart/2005/8/layout/cycle4#1"/>
    <dgm:cxn modelId="{E0E4C5F3-766D-499F-8B32-F8C190320553}" type="presParOf" srcId="{7A2621E1-588C-46F1-83A9-F62BE70FAAD4}" destId="{D57A1B79-0ADF-4BA0-8366-5E44B227584B}" srcOrd="4" destOrd="0" presId="urn:microsoft.com/office/officeart/2005/8/layout/cycle4#1"/>
    <dgm:cxn modelId="{E3E4DA59-5369-4EBA-B904-6D55AE49D651}" type="presParOf" srcId="{46846028-0E17-4738-AC7B-85545680ECA2}" destId="{B5970DD7-0273-4D5F-8045-286EB308CDD1}" srcOrd="1" destOrd="0" presId="urn:microsoft.com/office/officeart/2005/8/layout/cycle4#1"/>
    <dgm:cxn modelId="{E5318510-A34F-46F1-8642-A6D61935BBC1}" type="presParOf" srcId="{B5970DD7-0273-4D5F-8045-286EB308CDD1}" destId="{7899D4E9-8C00-4C2C-97FA-E541B872AF9A}" srcOrd="0" destOrd="0" presId="urn:microsoft.com/office/officeart/2005/8/layout/cycle4#1"/>
    <dgm:cxn modelId="{E95BF157-A331-4F64-A255-BFDC7A2751F0}" type="presParOf" srcId="{B5970DD7-0273-4D5F-8045-286EB308CDD1}" destId="{6EB42085-7FE2-426E-A666-172908666E75}" srcOrd="1" destOrd="0" presId="urn:microsoft.com/office/officeart/2005/8/layout/cycle4#1"/>
    <dgm:cxn modelId="{FCE5ED89-C976-4BA8-80C4-8EFE77799BA7}" type="presParOf" srcId="{B5970DD7-0273-4D5F-8045-286EB308CDD1}" destId="{F1318D3A-4A87-42E0-949F-C79D6C70831A}" srcOrd="2" destOrd="0" presId="urn:microsoft.com/office/officeart/2005/8/layout/cycle4#1"/>
    <dgm:cxn modelId="{3A386D41-A85F-4352-A138-54B87BB36453}" type="presParOf" srcId="{B5970DD7-0273-4D5F-8045-286EB308CDD1}" destId="{1A32B6C6-C1BA-48D2-9088-AC26AFA24FB0}" srcOrd="3" destOrd="0" presId="urn:microsoft.com/office/officeart/2005/8/layout/cycle4#1"/>
    <dgm:cxn modelId="{18A3783A-8626-466E-9CFA-1C69E87ED371}" type="presParOf" srcId="{B5970DD7-0273-4D5F-8045-286EB308CDD1}" destId="{27FA505F-9DC2-4B2A-9DB5-26CEBB998B00}" srcOrd="4" destOrd="0" presId="urn:microsoft.com/office/officeart/2005/8/layout/cycle4#1"/>
    <dgm:cxn modelId="{7DEBB586-C642-4736-BE78-BDBCFA438AA9}" type="presParOf" srcId="{46846028-0E17-4738-AC7B-85545680ECA2}" destId="{E502F459-A7A4-4FAD-BD8E-40F58B59C1DA}" srcOrd="2" destOrd="0" presId="urn:microsoft.com/office/officeart/2005/8/layout/cycle4#1"/>
    <dgm:cxn modelId="{CE8CD59A-C7B2-48B9-8420-6A2AA2C216BC}" type="presParOf" srcId="{46846028-0E17-4738-AC7B-85545680ECA2}" destId="{E9C3B5C0-C8DD-45C6-99B4-EF3210D6C9F9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24E82-9C51-4A8C-92CE-BF397142F7C9}">
      <dsp:nvSpPr>
        <dsp:cNvPr id="0" name=""/>
        <dsp:cNvSpPr/>
      </dsp:nvSpPr>
      <dsp:spPr>
        <a:xfrm>
          <a:off x="4677156" y="4023358"/>
          <a:ext cx="2866644" cy="1766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69863" lvl="1" indent="-16986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Awareness, Affinity and Action</a:t>
          </a:r>
        </a:p>
      </dsp:txBody>
      <dsp:txXfrm>
        <a:off x="5575957" y="4503834"/>
        <a:ext cx="1929034" cy="1247386"/>
      </dsp:txXfrm>
    </dsp:sp>
    <dsp:sp modelId="{422C2708-79AF-4E29-8F06-0AECE9738B26}">
      <dsp:nvSpPr>
        <dsp:cNvPr id="0" name=""/>
        <dsp:cNvSpPr/>
      </dsp:nvSpPr>
      <dsp:spPr>
        <a:xfrm>
          <a:off x="0" y="4010464"/>
          <a:ext cx="2866644" cy="18569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69863" lvl="1" indent="-16986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Support the communities we serve</a:t>
          </a:r>
        </a:p>
      </dsp:txBody>
      <dsp:txXfrm>
        <a:off x="40791" y="4515489"/>
        <a:ext cx="1925068" cy="1311119"/>
      </dsp:txXfrm>
    </dsp:sp>
    <dsp:sp modelId="{EB206AAD-6FFB-4EE1-BC90-CC2A49CC1ED6}">
      <dsp:nvSpPr>
        <dsp:cNvPr id="0" name=""/>
        <dsp:cNvSpPr/>
      </dsp:nvSpPr>
      <dsp:spPr>
        <a:xfrm>
          <a:off x="4677156" y="32238"/>
          <a:ext cx="2866644" cy="18569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69863" lvl="1" indent="-16986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Leverage innovation, industry knowledge and unique abilities</a:t>
          </a:r>
        </a:p>
      </dsp:txBody>
      <dsp:txXfrm>
        <a:off x="5577940" y="73029"/>
        <a:ext cx="1925068" cy="1311119"/>
      </dsp:txXfrm>
    </dsp:sp>
    <dsp:sp modelId="{BC3E12E4-22DD-44DE-8620-411EEAABAE23}">
      <dsp:nvSpPr>
        <dsp:cNvPr id="0" name=""/>
        <dsp:cNvSpPr/>
      </dsp:nvSpPr>
      <dsp:spPr>
        <a:xfrm>
          <a:off x="0" y="32238"/>
          <a:ext cx="2866644" cy="18569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69863" lvl="1" indent="-169863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Facilitate lead generation opportunities</a:t>
          </a:r>
        </a:p>
      </dsp:txBody>
      <dsp:txXfrm>
        <a:off x="40791" y="73029"/>
        <a:ext cx="1925068" cy="1311119"/>
      </dsp:txXfrm>
    </dsp:sp>
    <dsp:sp modelId="{7899D4E9-8C00-4C2C-97FA-E541B872AF9A}">
      <dsp:nvSpPr>
        <dsp:cNvPr id="0" name=""/>
        <dsp:cNvSpPr/>
      </dsp:nvSpPr>
      <dsp:spPr>
        <a:xfrm>
          <a:off x="1201205" y="363005"/>
          <a:ext cx="2512665" cy="251266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Grow opportunity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</a:p>
      </dsp:txBody>
      <dsp:txXfrm>
        <a:off x="1937148" y="1098948"/>
        <a:ext cx="1776722" cy="1776722"/>
      </dsp:txXfrm>
    </dsp:sp>
    <dsp:sp modelId="{6EB42085-7FE2-426E-A666-172908666E75}">
      <dsp:nvSpPr>
        <dsp:cNvPr id="0" name=""/>
        <dsp:cNvSpPr/>
      </dsp:nvSpPr>
      <dsp:spPr>
        <a:xfrm rot="5400000">
          <a:off x="3829929" y="363005"/>
          <a:ext cx="2512665" cy="251266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Competitive advantage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-5400000">
        <a:off x="3829929" y="1098948"/>
        <a:ext cx="1776722" cy="1776722"/>
      </dsp:txXfrm>
    </dsp:sp>
    <dsp:sp modelId="{F1318D3A-4A87-42E0-949F-C79D6C70831A}">
      <dsp:nvSpPr>
        <dsp:cNvPr id="0" name=""/>
        <dsp:cNvSpPr/>
      </dsp:nvSpPr>
      <dsp:spPr>
        <a:xfrm rot="10800000">
          <a:off x="3829929" y="2991729"/>
          <a:ext cx="2512665" cy="251266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Partnership strategy</a:t>
          </a:r>
        </a:p>
      </dsp:txBody>
      <dsp:txXfrm rot="10800000">
        <a:off x="3829929" y="2991729"/>
        <a:ext cx="1776722" cy="1776722"/>
      </dsp:txXfrm>
    </dsp:sp>
    <dsp:sp modelId="{1A32B6C6-C1BA-48D2-9088-AC26AFA24FB0}">
      <dsp:nvSpPr>
        <dsp:cNvPr id="0" name=""/>
        <dsp:cNvSpPr/>
      </dsp:nvSpPr>
      <dsp:spPr>
        <a:xfrm rot="16200000">
          <a:off x="1201205" y="2991729"/>
          <a:ext cx="2512665" cy="251266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Power of the community</a:t>
          </a:r>
        </a:p>
      </dsp:txBody>
      <dsp:txXfrm rot="5400000">
        <a:off x="1937148" y="2991729"/>
        <a:ext cx="1776722" cy="1776722"/>
      </dsp:txXfrm>
    </dsp:sp>
    <dsp:sp modelId="{E502F459-A7A4-4FAD-BD8E-40F58B59C1DA}">
      <dsp:nvSpPr>
        <dsp:cNvPr id="0" name=""/>
        <dsp:cNvSpPr/>
      </dsp:nvSpPr>
      <dsp:spPr>
        <a:xfrm>
          <a:off x="3185163" y="2179321"/>
          <a:ext cx="1199794" cy="75438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3B5C0-C8DD-45C6-99B4-EF3210D6C9F9}">
      <dsp:nvSpPr>
        <dsp:cNvPr id="0" name=""/>
        <dsp:cNvSpPr/>
      </dsp:nvSpPr>
      <dsp:spPr>
        <a:xfrm rot="10800000">
          <a:off x="3185158" y="2845156"/>
          <a:ext cx="1187519" cy="70327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19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49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6793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298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1525" y="2338578"/>
            <a:ext cx="8743950" cy="15841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3050" y="4224528"/>
            <a:ext cx="7200899" cy="1885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204D9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172700" y="0"/>
            <a:ext cx="114300" cy="7498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172674" y="2095487"/>
            <a:ext cx="114935" cy="4991100"/>
          </a:xfrm>
          <a:custGeom>
            <a:avLst/>
            <a:gdLst/>
            <a:ahLst/>
            <a:cxnLst/>
            <a:rect l="l" t="t" r="r" b="b"/>
            <a:pathLst>
              <a:path w="114934" h="4991100">
                <a:moveTo>
                  <a:pt x="0" y="4991112"/>
                </a:moveTo>
                <a:lnTo>
                  <a:pt x="114325" y="4991112"/>
                </a:lnTo>
                <a:lnTo>
                  <a:pt x="114325" y="0"/>
                </a:lnTo>
                <a:lnTo>
                  <a:pt x="0" y="0"/>
                </a:lnTo>
                <a:lnTo>
                  <a:pt x="0" y="4991112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2101850"/>
            <a:ext cx="1484630" cy="4994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204D9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4350" y="1735074"/>
            <a:ext cx="4474845" cy="4978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97804" y="1735074"/>
            <a:ext cx="4474845" cy="4978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204D9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0473" y="2830660"/>
            <a:ext cx="5766053" cy="1440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204D9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4350" y="1735074"/>
            <a:ext cx="9258299" cy="4978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97580" y="7015734"/>
            <a:ext cx="3291839" cy="377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14350" y="7015734"/>
            <a:ext cx="2366010" cy="377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06640" y="7015734"/>
            <a:ext cx="2366010" cy="377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7612633" y="4888484"/>
            <a:ext cx="171450" cy="285750"/>
          </a:xfrm>
          <a:custGeom>
            <a:avLst/>
            <a:gdLst/>
            <a:ahLst/>
            <a:cxnLst/>
            <a:rect l="l" t="t" r="r" b="b"/>
            <a:pathLst>
              <a:path w="171450" h="285750">
                <a:moveTo>
                  <a:pt x="0" y="0"/>
                </a:moveTo>
                <a:lnTo>
                  <a:pt x="0" y="285750"/>
                </a:lnTo>
                <a:lnTo>
                  <a:pt x="171450" y="1428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66446" y="6361576"/>
            <a:ext cx="1149056" cy="451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2600"/>
            <a:ext cx="10287000" cy="6057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5" y="25908"/>
            <a:ext cx="3676650" cy="14400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77100" y="6134100"/>
            <a:ext cx="3429000" cy="2209800"/>
          </a:xfrm>
          <a:prstGeom prst="mathMinus">
            <a:avLst/>
          </a:prstGeom>
          <a:gradFill flip="none" rotWithShape="1">
            <a:gsLst>
              <a:gs pos="0">
                <a:srgbClr val="11C1FF">
                  <a:shade val="30000"/>
                  <a:satMod val="115000"/>
                </a:srgbClr>
              </a:gs>
              <a:gs pos="50000">
                <a:srgbClr val="11C1FF">
                  <a:shade val="67500"/>
                  <a:satMod val="115000"/>
                </a:srgbClr>
              </a:gs>
              <a:gs pos="100000">
                <a:srgbClr val="11C1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13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10287000" cy="6709966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2042160" y="838200"/>
          <a:ext cx="7543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 rot="16200000">
            <a:off x="-1694105" y="3143250"/>
            <a:ext cx="5791200" cy="12573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Driving</a:t>
            </a:r>
            <a:r>
              <a:rPr lang="en-US" sz="22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Value</a:t>
            </a:r>
            <a:r>
              <a:rPr lang="en-US" sz="22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Through</a:t>
            </a:r>
            <a:r>
              <a:rPr lang="en-US" sz="22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US" sz="2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Supplier</a:t>
            </a:r>
            <a:r>
              <a:rPr lang="en-US" sz="22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Diversity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inside.nwie.net/media/company_onenw_banner.png"/>
          <p:cNvPicPr>
            <a:picLocks noChangeAspect="1" noChangeArrowheads="1"/>
          </p:cNvPicPr>
          <p:nvPr/>
        </p:nvPicPr>
        <p:blipFill>
          <a:blip r:embed="rId8" cstate="print"/>
          <a:srcRect l="59697" t="5079" r="24141" b="7302"/>
          <a:stretch>
            <a:fillRect/>
          </a:stretch>
        </p:blipFill>
        <p:spPr bwMode="auto">
          <a:xfrm>
            <a:off x="5478780" y="3352800"/>
            <a:ext cx="676882" cy="66721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38100"/>
            <a:ext cx="1762125" cy="69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8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577633" y="7292340"/>
            <a:ext cx="2346960" cy="201168"/>
          </a:xfrm>
          <a:prstGeom prst="rect">
            <a:avLst/>
          </a:prstGeom>
        </p:spPr>
        <p:txBody>
          <a:bodyPr/>
          <a:lstStyle/>
          <a:p>
            <a:fld id="{80A2B7AA-D039-44EA-A4F7-CFB019F56BC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38100"/>
            <a:ext cx="1762125" cy="6901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575" y="794244"/>
            <a:ext cx="2514928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Get your certification and keep it current – Many large corporations have supplier diversity programs geared towards strategic and subcontracting opportunities that target diverse suppliers…if possible avoid self-classification.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692" y="190500"/>
            <a:ext cx="7982683" cy="400110"/>
          </a:xfrm>
          <a:prstGeom prst="rect">
            <a:avLst/>
          </a:prstGeom>
          <a:solidFill>
            <a:srgbClr val="4F81B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Doing </a:t>
            </a:r>
            <a:r>
              <a:rPr lang="en-US" sz="2000" b="1" dirty="0">
                <a:solidFill>
                  <a:schemeClr val="bg1"/>
                </a:solidFill>
              </a:rPr>
              <a:t>Business</a:t>
            </a:r>
            <a:r>
              <a:rPr lang="en-US" b="1" dirty="0">
                <a:solidFill>
                  <a:schemeClr val="bg1"/>
                </a:solidFill>
              </a:rPr>
              <a:t> with Nationwide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1296" y="1380143"/>
            <a:ext cx="19050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Research before you approach Nationwide – Study our website, learn our products and services.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2448" y="2246932"/>
            <a:ext cx="1762125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Don’t expect business right away – it can take years to land your first contract…but it can be done.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978" y="4158700"/>
            <a:ext cx="2209800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Differentiate your company from your competitors – in your pitch/capability statement tell us what sets you apart, what makes your products/services better than competitors.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7584" y="3018619"/>
            <a:ext cx="2133967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Explore Tier 2 relationships with our Tier 1 suppliers – Consider partnering with Primes to get started.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0886" y="5664497"/>
            <a:ext cx="160995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dk1"/>
                </a:solidFill>
              </a:rPr>
              <a:t>Don’t overpromise – Never promise what you cannot do.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981293" y="1002413"/>
            <a:ext cx="193833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Join 3</a:t>
            </a:r>
            <a:r>
              <a:rPr lang="en-US" sz="1400" baseline="30000" dirty="0"/>
              <a:t>rd</a:t>
            </a:r>
            <a:r>
              <a:rPr lang="en-US" sz="1400" dirty="0"/>
              <a:t> party</a:t>
            </a:r>
          </a:p>
          <a:p>
            <a:r>
              <a:rPr lang="en-US" sz="1400" dirty="0"/>
              <a:t>national or regional organizations – it helps with networking.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4777" y="4403212"/>
            <a:ext cx="3416618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Register on  Supplier Connections website. </a:t>
            </a:r>
            <a:r>
              <a:rPr lang="en-US" sz="1400" dirty="0">
                <a:solidFill>
                  <a:schemeClr val="dk1"/>
                </a:solidFill>
              </a:rPr>
              <a:t>Supplier Connections helps 31 Fortune 500 </a:t>
            </a:r>
            <a:r>
              <a:rPr lang="en-US" sz="1400" dirty="0"/>
              <a:t>Buying Members</a:t>
            </a:r>
            <a:r>
              <a:rPr lang="en-US" sz="1400" dirty="0">
                <a:solidFill>
                  <a:schemeClr val="dk1"/>
                </a:solidFill>
              </a:rPr>
              <a:t> find the right businesses for their supply chains. By being able to view a comprehensive profile on each small business, buyers are able to make sourcing decisions easier, smarter and faster.</a:t>
            </a:r>
          </a:p>
          <a:p>
            <a:r>
              <a:rPr lang="en-US" sz="1400" dirty="0"/>
              <a:t>(https://www.supplier-connection.net/</a:t>
            </a:r>
          </a:p>
          <a:p>
            <a:r>
              <a:rPr lang="en-US" sz="1400" dirty="0"/>
              <a:t>SupplierConnection/index.html) </a:t>
            </a:r>
            <a:r>
              <a:rPr lang="en-US" sz="1400" dirty="0">
                <a:solidFill>
                  <a:schemeClr val="dk1"/>
                </a:solidFill>
              </a:rPr>
              <a:t> </a:t>
            </a:r>
            <a:endParaRPr lang="en-US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03" y="5715782"/>
            <a:ext cx="1300593" cy="13005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44" y="2589005"/>
            <a:ext cx="1300593" cy="13005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6" y="723900"/>
            <a:ext cx="1300593" cy="13005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07" y="1002413"/>
            <a:ext cx="1300593" cy="13005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37" y="6141551"/>
            <a:ext cx="1064271" cy="10642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81" y="5795486"/>
            <a:ext cx="1300593" cy="13005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650" y="3969943"/>
            <a:ext cx="1300593" cy="13005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140" y="1718026"/>
            <a:ext cx="1300593" cy="13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577633" y="7292340"/>
            <a:ext cx="2346960" cy="201168"/>
          </a:xfrm>
          <a:prstGeom prst="rect">
            <a:avLst/>
          </a:prstGeom>
        </p:spPr>
        <p:txBody>
          <a:bodyPr/>
          <a:lstStyle/>
          <a:p>
            <a:fld id="{80A2B7AA-D039-44EA-A4F7-CFB019F56BC7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0500" y="184129"/>
          <a:ext cx="9906000" cy="3539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2988">
                <a:tc>
                  <a:txBody>
                    <a:bodyPr/>
                    <a:lstStyle/>
                    <a:p>
                      <a:r>
                        <a:rPr lang="en-US" sz="2000" dirty="0"/>
                        <a:t>Sourcing Category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Description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580">
                <a:tc>
                  <a:txBody>
                    <a:bodyPr/>
                    <a:lstStyle/>
                    <a:p>
                      <a:r>
                        <a:rPr lang="en-US" sz="1050" dirty="0"/>
                        <a:t>Aviation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Aircraft, fuel, etc.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r>
                        <a:rPr lang="en-US" sz="1050" dirty="0"/>
                        <a:t>Benefits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Medical, Vision, Dental, Accident insurance, Life,</a:t>
                      </a:r>
                      <a:r>
                        <a:rPr lang="en-US" sz="1050" baseline="0" dirty="0"/>
                        <a:t> L</a:t>
                      </a:r>
                      <a:r>
                        <a:rPr lang="en-US" sz="1050" dirty="0"/>
                        <a:t>egal &amp; Travel</a:t>
                      </a:r>
                      <a:r>
                        <a:rPr lang="en-US" sz="1050" baseline="0" dirty="0"/>
                        <a:t> insurance, Retirement, Associate Recognition &amp; Perks, Disability insurance, etc.</a:t>
                      </a:r>
                      <a:endParaRPr lang="en-US" sz="1050" dirty="0"/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799">
                <a:tc>
                  <a:txBody>
                    <a:bodyPr/>
                    <a:lstStyle/>
                    <a:p>
                      <a:r>
                        <a:rPr lang="en-US" sz="1050" dirty="0"/>
                        <a:t>Collection Services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Agency &amp; Premium Collections, Collection Recovery &amp; Subrogation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108">
                <a:tc>
                  <a:txBody>
                    <a:bodyPr/>
                    <a:lstStyle/>
                    <a:p>
                      <a:r>
                        <a:rPr lang="en-US" sz="1050" dirty="0"/>
                        <a:t>Data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Banking, Claims, Investments, Mortgage, Mutual Funds, Retirement Plans, Underwriting, etc.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802">
                <a:tc>
                  <a:txBody>
                    <a:bodyPr/>
                    <a:lstStyle/>
                    <a:p>
                      <a:r>
                        <a:rPr lang="en-US" sz="1050" dirty="0"/>
                        <a:t>Document Management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Archival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498">
                <a:tc>
                  <a:txBody>
                    <a:bodyPr/>
                    <a:lstStyle/>
                    <a:p>
                      <a:r>
                        <a:rPr lang="en-US" sz="1050" dirty="0"/>
                        <a:t>Facilities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Building Operations, Construction, Food &amp; Beverage, Furniture, Furnishing, &amp; Fixtures, Landscaping &amp; Outdoor Services, Lease Administration Management, Maintenance, Safety &amp; Security, Utilities, etc.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/>
                        <a:t>Financial Services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Banking Services, Mortgage Services,</a:t>
                      </a:r>
                      <a:r>
                        <a:rPr lang="en-US" sz="1050" baseline="0" dirty="0"/>
                        <a:t> Payment Services, Associate Assistance Plans, Health Assessment, Wellness Programs</a:t>
                      </a:r>
                      <a:endParaRPr lang="en-US" sz="1050" dirty="0"/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/>
                        <a:t>Insurance &amp; Reinsurance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Insurance Brokers, Licensing, Reinsurance Brokers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904">
                <a:tc>
                  <a:txBody>
                    <a:bodyPr/>
                    <a:lstStyle/>
                    <a:p>
                      <a:r>
                        <a:rPr lang="en-US" sz="1050" dirty="0"/>
                        <a:t>Investigation Services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Fraud Detectors, Independent Adjusters, TPAS,</a:t>
                      </a:r>
                      <a:r>
                        <a:rPr lang="en-US" sz="1050" baseline="0" dirty="0"/>
                        <a:t> Investigators, Medical Canvassing</a:t>
                      </a:r>
                      <a:endParaRPr lang="en-US" sz="1050" dirty="0"/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826">
                <a:tc>
                  <a:txBody>
                    <a:bodyPr/>
                    <a:lstStyle/>
                    <a:p>
                      <a:r>
                        <a:rPr lang="en-US" sz="1050" dirty="0"/>
                        <a:t>Legal Services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Arbitration/Mediation, Class Action Settlements, Compliance, Court Reporting, Legal Bill Review, Legal Research, Structured Settlement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775" y="186134"/>
            <a:ext cx="1762125" cy="69016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500" y="3695700"/>
          <a:ext cx="9906000" cy="353399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39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6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923">
                <a:tc>
                  <a:txBody>
                    <a:bodyPr/>
                    <a:lstStyle/>
                    <a:p>
                      <a:pPr marL="0"/>
                      <a:r>
                        <a:rPr lang="en-US" sz="105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Mail Services</a:t>
                      </a:r>
                    </a:p>
                  </a:txBody>
                  <a:tcPr marL="100584" marR="100584" marT="50292" marB="50292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US" sz="105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 to End Mail Services</a:t>
                      </a:r>
                    </a:p>
                  </a:txBody>
                  <a:tcPr marL="100584" marR="100584" marT="50292" marB="50292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877">
                <a:tc>
                  <a:txBody>
                    <a:bodyPr/>
                    <a:lstStyle/>
                    <a:p>
                      <a:r>
                        <a:rPr lang="en-US" sz="1050" dirty="0"/>
                        <a:t>Marketing, Communication, &amp; Print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Advertising, Communications, Data Management, Market Research, Print, Sales, Sponsorship, etc.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613">
                <a:tc>
                  <a:txBody>
                    <a:bodyPr/>
                    <a:lstStyle/>
                    <a:p>
                      <a:r>
                        <a:rPr lang="en-US" sz="1050" dirty="0"/>
                        <a:t>Medical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Bill Review, Case Management, Independent Medical Exams/Review, Labs, Medical Equipment, Records &amp; Services, Parameds, Pharmacy, Pharmacy Intervention  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/>
                        <a:t>Member Services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Alternative Living Expenses, Content, Contractors, Estimating, Glass,</a:t>
                      </a:r>
                      <a:r>
                        <a:rPr lang="en-US" sz="1050" baseline="0" dirty="0"/>
                        <a:t> Rental, Salvage, Tow/</a:t>
                      </a:r>
                      <a:r>
                        <a:rPr lang="en-US" sz="1050" baseline="0" dirty="0" err="1"/>
                        <a:t>RSA</a:t>
                      </a:r>
                      <a:r>
                        <a:rPr lang="en-US" sz="1050" baseline="0" dirty="0"/>
                        <a:t>, Parts, </a:t>
                      </a:r>
                      <a:r>
                        <a:rPr lang="en-US" sz="1050" baseline="0" dirty="0" err="1"/>
                        <a:t>etc</a:t>
                      </a:r>
                      <a:endParaRPr lang="en-US" sz="1050" dirty="0"/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325">
                <a:tc>
                  <a:txBody>
                    <a:bodyPr/>
                    <a:lstStyle/>
                    <a:p>
                      <a:r>
                        <a:rPr lang="en-US" sz="1050" dirty="0"/>
                        <a:t>Office Supplies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End to End Solutions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/>
                        <a:t>Professional Services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Consulting, Contingent Labor, Outsourcing, Transcription,</a:t>
                      </a:r>
                      <a:r>
                        <a:rPr lang="en-US" sz="1050" baseline="0" dirty="0"/>
                        <a:t> Translation Services</a:t>
                      </a:r>
                      <a:endParaRPr lang="en-US" sz="1050" dirty="0"/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277">
                <a:tc>
                  <a:txBody>
                    <a:bodyPr/>
                    <a:lstStyle/>
                    <a:p>
                      <a:r>
                        <a:rPr lang="en-US" sz="1050" dirty="0"/>
                        <a:t>Recruiting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Outplacement,</a:t>
                      </a:r>
                      <a:r>
                        <a:rPr lang="en-US" sz="1050" baseline="0" dirty="0"/>
                        <a:t> Pre-employment</a:t>
                      </a:r>
                      <a:endParaRPr lang="en-US" sz="1050" dirty="0"/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853">
                <a:tc>
                  <a:txBody>
                    <a:bodyPr/>
                    <a:lstStyle/>
                    <a:p>
                      <a:r>
                        <a:rPr lang="en-US" sz="1050" dirty="0"/>
                        <a:t>Reports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Court Records, Motor Vehicle Reports, Public Reports, Skip Trace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/>
                        <a:t>Technology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Hardware, Software, Storage, Telecommunications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805">
                <a:tc>
                  <a:txBody>
                    <a:bodyPr/>
                    <a:lstStyle/>
                    <a:p>
                      <a:r>
                        <a:rPr lang="en-US" sz="1050" dirty="0"/>
                        <a:t>Training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Delivery, Development, Delivery &amp; Development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/>
                        <a:t>Travel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Expense Reimbursement, Group Travel, Transient Travel</a:t>
                      </a: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988">
                <a:tc>
                  <a:txBody>
                    <a:bodyPr/>
                    <a:lstStyle/>
                    <a:p>
                      <a:r>
                        <a:rPr lang="en-US" sz="1050" dirty="0"/>
                        <a:t>Underwriting Services</a:t>
                      </a: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Boards, Bureaus, &amp; State Required, Comparative Raters, Forms, Rules, Loss Cost, Identity Theft,</a:t>
                      </a:r>
                      <a:r>
                        <a:rPr lang="en-US" sz="1050" baseline="0" dirty="0"/>
                        <a:t> Telematics</a:t>
                      </a:r>
                      <a:endParaRPr lang="en-US" sz="1050" dirty="0"/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59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66700"/>
            <a:ext cx="60198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3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2057387"/>
            <a:ext cx="121285" cy="5045710"/>
          </a:xfrm>
          <a:custGeom>
            <a:avLst/>
            <a:gdLst/>
            <a:ahLst/>
            <a:cxnLst/>
            <a:rect l="l" t="t" r="r" b="b"/>
            <a:pathLst>
              <a:path w="121285" h="5045709">
                <a:moveTo>
                  <a:pt x="0" y="0"/>
                </a:moveTo>
                <a:lnTo>
                  <a:pt x="0" y="5045468"/>
                </a:lnTo>
                <a:lnTo>
                  <a:pt x="120662" y="5045468"/>
                </a:lnTo>
                <a:lnTo>
                  <a:pt x="120662" y="0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2132" y="3410871"/>
            <a:ext cx="860425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5080" indent="-139065">
              <a:lnSpc>
                <a:spcPct val="167600"/>
              </a:lnSpc>
            </a:pPr>
            <a:r>
              <a:rPr sz="900" spc="6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9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spc="14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900" spc="85" dirty="0">
                <a:solidFill>
                  <a:srgbClr val="FFFFFF"/>
                </a:solidFill>
                <a:latin typeface="Calibri"/>
                <a:cs typeface="Calibri"/>
              </a:rPr>
              <a:t>iv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1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900" spc="1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900" spc="10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sz="900" spc="18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6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900" spc="10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20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100" dirty="0">
                <a:solidFill>
                  <a:srgbClr val="FFFFFF"/>
                </a:solidFill>
                <a:latin typeface="Calibri"/>
                <a:cs typeface="Calibri"/>
              </a:rPr>
              <a:t>nn</a:t>
            </a:r>
            <a:r>
              <a:rPr sz="900" spc="9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7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10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6258" y="3896043"/>
            <a:ext cx="1032510" cy="14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spc="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spc="7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spc="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spc="17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00" spc="9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900" spc="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4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900" spc="1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100" dirty="0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1794" y="4151316"/>
            <a:ext cx="881380" cy="60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67600"/>
              </a:lnSpc>
            </a:pPr>
            <a:r>
              <a:rPr sz="900" spc="19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900" spc="1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spc="14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spc="1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spc="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10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20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900" spc="6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900" spc="10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4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00" spc="10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1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900" spc="8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6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900" spc="95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900" spc="15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900" spc="10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8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900" spc="1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1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spc="90" dirty="0">
                <a:solidFill>
                  <a:srgbClr val="FFFFFF"/>
                </a:solidFill>
                <a:latin typeface="Calibri"/>
                <a:cs typeface="Calibri"/>
              </a:rPr>
              <a:t>ki</a:t>
            </a:r>
            <a:r>
              <a:rPr sz="900" spc="145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30836" y="3410989"/>
            <a:ext cx="1310640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895" marR="5080" indent="-163830">
              <a:lnSpc>
                <a:spcPct val="167600"/>
              </a:lnSpc>
            </a:pPr>
            <a:r>
              <a:rPr sz="900" spc="16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spc="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10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spc="12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900" spc="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spc="14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9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900" spc="1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spc="16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00" spc="17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00" spc="1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spc="1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10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sz="900" spc="16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900" spc="10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spc="15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10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spc="14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spc="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10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spc="1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900" spc="9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22759" y="3896160"/>
            <a:ext cx="1526540" cy="14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9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900" spc="1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spc="17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00" spc="16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00" spc="10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spc="1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8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8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14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900" spc="1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125" dirty="0">
                <a:solidFill>
                  <a:srgbClr val="FFFFFF"/>
                </a:solidFill>
                <a:latin typeface="Calibri"/>
                <a:cs typeface="Calibri"/>
              </a:rPr>
              <a:t>bu</a:t>
            </a:r>
            <a:r>
              <a:rPr sz="900" spc="9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100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900" spc="105" dirty="0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05754" y="4151433"/>
            <a:ext cx="1760855" cy="14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9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spc="114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900" spc="1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900" spc="105" dirty="0">
                <a:solidFill>
                  <a:srgbClr val="FFFFFF"/>
                </a:solidFill>
                <a:latin typeface="Calibri"/>
                <a:cs typeface="Calibri"/>
              </a:rPr>
              <a:t>ess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9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spc="14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7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spc="9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spc="14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spc="75" dirty="0">
                <a:solidFill>
                  <a:srgbClr val="FFFFFF"/>
                </a:solidFill>
                <a:latin typeface="Calibri"/>
                <a:cs typeface="Calibri"/>
              </a:rPr>
              <a:t>lu</a:t>
            </a:r>
            <a:r>
              <a:rPr sz="900" spc="9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spc="105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900" spc="18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spc="14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spc="10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spc="13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900" spc="70" dirty="0">
                <a:solidFill>
                  <a:srgbClr val="FFFFFF"/>
                </a:solidFill>
                <a:latin typeface="Calibri"/>
                <a:cs typeface="Calibri"/>
              </a:rPr>
              <a:t>ial</a:t>
            </a:r>
            <a:r>
              <a:rPr sz="900" spc="8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1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35959" y="3410989"/>
            <a:ext cx="888365" cy="373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975" marR="5080" indent="-41910">
              <a:lnSpc>
                <a:spcPct val="167600"/>
              </a:lnSpc>
            </a:pPr>
            <a:r>
              <a:rPr sz="900" spc="16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spc="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10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spc="12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900" spc="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spc="14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9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9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900" spc="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1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4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900" spc="1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spc="16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00" spc="10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spc="1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spc="14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900" spc="9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spc="8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900" spc="10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53285" y="3896160"/>
            <a:ext cx="1254125" cy="14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8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spc="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9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900" spc="8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14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spc="8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900" spc="1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spc="1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spc="9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spc="10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l </a:t>
            </a:r>
            <a:r>
              <a:rPr sz="900" spc="18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900" spc="5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9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spc="10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51302" y="2945427"/>
            <a:ext cx="285750" cy="285115"/>
          </a:xfrm>
          <a:custGeom>
            <a:avLst/>
            <a:gdLst/>
            <a:ahLst/>
            <a:cxnLst/>
            <a:rect l="l" t="t" r="r" b="b"/>
            <a:pathLst>
              <a:path w="285750" h="285114">
                <a:moveTo>
                  <a:pt x="155926" y="0"/>
                </a:moveTo>
                <a:lnTo>
                  <a:pt x="109149" y="5627"/>
                </a:lnTo>
                <a:lnTo>
                  <a:pt x="69092" y="22026"/>
                </a:lnTo>
                <a:lnTo>
                  <a:pt x="36993" y="47474"/>
                </a:lnTo>
                <a:lnTo>
                  <a:pt x="14091" y="80244"/>
                </a:lnTo>
                <a:lnTo>
                  <a:pt x="1623" y="118612"/>
                </a:lnTo>
                <a:lnTo>
                  <a:pt x="0" y="132348"/>
                </a:lnTo>
                <a:lnTo>
                  <a:pt x="636" y="148225"/>
                </a:lnTo>
                <a:lnTo>
                  <a:pt x="10401" y="192044"/>
                </a:lnTo>
                <a:lnTo>
                  <a:pt x="30558" y="229041"/>
                </a:lnTo>
                <a:lnTo>
                  <a:pt x="59324" y="257805"/>
                </a:lnTo>
                <a:lnTo>
                  <a:pt x="94914" y="276920"/>
                </a:lnTo>
                <a:lnTo>
                  <a:pt x="135543" y="284974"/>
                </a:lnTo>
                <a:lnTo>
                  <a:pt x="151083" y="284293"/>
                </a:lnTo>
                <a:lnTo>
                  <a:pt x="194155" y="274254"/>
                </a:lnTo>
                <a:lnTo>
                  <a:pt x="230685" y="253648"/>
                </a:lnTo>
                <a:lnTo>
                  <a:pt x="259106" y="224312"/>
                </a:lnTo>
                <a:lnTo>
                  <a:pt x="263270" y="217895"/>
                </a:lnTo>
                <a:lnTo>
                  <a:pt x="94872" y="217895"/>
                </a:lnTo>
                <a:lnTo>
                  <a:pt x="89207" y="209844"/>
                </a:lnTo>
                <a:lnTo>
                  <a:pt x="89242" y="202605"/>
                </a:lnTo>
                <a:lnTo>
                  <a:pt x="91633" y="183250"/>
                </a:lnTo>
                <a:lnTo>
                  <a:pt x="81227" y="174010"/>
                </a:lnTo>
                <a:lnTo>
                  <a:pt x="73178" y="163420"/>
                </a:lnTo>
                <a:lnTo>
                  <a:pt x="67650" y="151776"/>
                </a:lnTo>
                <a:lnTo>
                  <a:pt x="64806" y="139374"/>
                </a:lnTo>
                <a:lnTo>
                  <a:pt x="64442" y="127852"/>
                </a:lnTo>
                <a:lnTo>
                  <a:pt x="65204" y="122607"/>
                </a:lnTo>
                <a:lnTo>
                  <a:pt x="66728" y="117362"/>
                </a:lnTo>
                <a:lnTo>
                  <a:pt x="56933" y="108155"/>
                </a:lnTo>
                <a:lnTo>
                  <a:pt x="55265" y="96022"/>
                </a:lnTo>
                <a:lnTo>
                  <a:pt x="56543" y="89829"/>
                </a:lnTo>
                <a:lnTo>
                  <a:pt x="57178" y="89498"/>
                </a:lnTo>
                <a:lnTo>
                  <a:pt x="57445" y="89181"/>
                </a:lnTo>
                <a:lnTo>
                  <a:pt x="84232" y="89181"/>
                </a:lnTo>
                <a:lnTo>
                  <a:pt x="86508" y="86779"/>
                </a:lnTo>
                <a:lnTo>
                  <a:pt x="96954" y="79066"/>
                </a:lnTo>
                <a:lnTo>
                  <a:pt x="108823" y="73033"/>
                </a:lnTo>
                <a:lnTo>
                  <a:pt x="121846" y="68833"/>
                </a:lnTo>
                <a:lnTo>
                  <a:pt x="135757" y="66615"/>
                </a:lnTo>
                <a:lnTo>
                  <a:pt x="179639" y="66615"/>
                </a:lnTo>
                <a:lnTo>
                  <a:pt x="183252" y="63695"/>
                </a:lnTo>
                <a:lnTo>
                  <a:pt x="195071" y="57929"/>
                </a:lnTo>
                <a:lnTo>
                  <a:pt x="206289" y="56618"/>
                </a:lnTo>
                <a:lnTo>
                  <a:pt x="256700" y="56618"/>
                </a:lnTo>
                <a:lnTo>
                  <a:pt x="252440" y="50963"/>
                </a:lnTo>
                <a:lnTo>
                  <a:pt x="221776" y="23354"/>
                </a:lnTo>
                <a:lnTo>
                  <a:pt x="184039" y="5504"/>
                </a:lnTo>
                <a:lnTo>
                  <a:pt x="170229" y="2063"/>
                </a:lnTo>
                <a:lnTo>
                  <a:pt x="155926" y="0"/>
                </a:lnTo>
                <a:close/>
              </a:path>
              <a:path w="285750" h="285114">
                <a:moveTo>
                  <a:pt x="133518" y="200509"/>
                </a:moveTo>
                <a:lnTo>
                  <a:pt x="133556" y="201093"/>
                </a:lnTo>
                <a:lnTo>
                  <a:pt x="133670" y="209844"/>
                </a:lnTo>
                <a:lnTo>
                  <a:pt x="128019" y="217895"/>
                </a:lnTo>
                <a:lnTo>
                  <a:pt x="155666" y="217895"/>
                </a:lnTo>
                <a:lnTo>
                  <a:pt x="150002" y="210110"/>
                </a:lnTo>
                <a:lnTo>
                  <a:pt x="150112" y="201093"/>
                </a:lnTo>
                <a:lnTo>
                  <a:pt x="139664" y="201093"/>
                </a:lnTo>
                <a:lnTo>
                  <a:pt x="133518" y="200509"/>
                </a:lnTo>
                <a:close/>
              </a:path>
              <a:path w="285750" h="285114">
                <a:moveTo>
                  <a:pt x="256700" y="56618"/>
                </a:moveTo>
                <a:lnTo>
                  <a:pt x="206289" y="56618"/>
                </a:lnTo>
                <a:lnTo>
                  <a:pt x="208625" y="56885"/>
                </a:lnTo>
                <a:lnTo>
                  <a:pt x="210937" y="57431"/>
                </a:lnTo>
                <a:lnTo>
                  <a:pt x="217046" y="59666"/>
                </a:lnTo>
                <a:lnTo>
                  <a:pt x="217947" y="65876"/>
                </a:lnTo>
                <a:lnTo>
                  <a:pt x="216601" y="68048"/>
                </a:lnTo>
                <a:lnTo>
                  <a:pt x="208232" y="74030"/>
                </a:lnTo>
                <a:lnTo>
                  <a:pt x="203761" y="81993"/>
                </a:lnTo>
                <a:lnTo>
                  <a:pt x="202991" y="88603"/>
                </a:lnTo>
                <a:lnTo>
                  <a:pt x="202964" y="89829"/>
                </a:lnTo>
                <a:lnTo>
                  <a:pt x="207952" y="94693"/>
                </a:lnTo>
                <a:lnTo>
                  <a:pt x="212131" y="100763"/>
                </a:lnTo>
                <a:lnTo>
                  <a:pt x="215534" y="107418"/>
                </a:lnTo>
                <a:lnTo>
                  <a:pt x="215852" y="107532"/>
                </a:lnTo>
                <a:lnTo>
                  <a:pt x="215560" y="107697"/>
                </a:lnTo>
                <a:lnTo>
                  <a:pt x="221999" y="107939"/>
                </a:lnTo>
                <a:lnTo>
                  <a:pt x="228717" y="107939"/>
                </a:lnTo>
                <a:lnTo>
                  <a:pt x="229818" y="111012"/>
                </a:lnTo>
                <a:lnTo>
                  <a:pt x="229936" y="151944"/>
                </a:lnTo>
                <a:lnTo>
                  <a:pt x="230863" y="162257"/>
                </a:lnTo>
                <a:lnTo>
                  <a:pt x="216855" y="162257"/>
                </a:lnTo>
                <a:lnTo>
                  <a:pt x="210362" y="173073"/>
                </a:lnTo>
                <a:lnTo>
                  <a:pt x="201455" y="181865"/>
                </a:lnTo>
                <a:lnTo>
                  <a:pt x="194440" y="202605"/>
                </a:lnTo>
                <a:lnTo>
                  <a:pt x="194465" y="209844"/>
                </a:lnTo>
                <a:lnTo>
                  <a:pt x="188813" y="217895"/>
                </a:lnTo>
                <a:lnTo>
                  <a:pt x="263270" y="217895"/>
                </a:lnTo>
                <a:lnTo>
                  <a:pt x="281671" y="174789"/>
                </a:lnTo>
                <a:lnTo>
                  <a:pt x="285410" y="142267"/>
                </a:lnTo>
                <a:lnTo>
                  <a:pt x="284664" y="127577"/>
                </a:lnTo>
                <a:lnTo>
                  <a:pt x="274060" y="86362"/>
                </a:lnTo>
                <a:lnTo>
                  <a:pt x="260749" y="61995"/>
                </a:lnTo>
                <a:lnTo>
                  <a:pt x="256700" y="56618"/>
                </a:lnTo>
                <a:close/>
              </a:path>
              <a:path w="285750" h="285114">
                <a:moveTo>
                  <a:pt x="150167" y="200039"/>
                </a:moveTo>
                <a:lnTo>
                  <a:pt x="145087" y="200509"/>
                </a:lnTo>
                <a:lnTo>
                  <a:pt x="139664" y="201093"/>
                </a:lnTo>
                <a:lnTo>
                  <a:pt x="150112" y="201093"/>
                </a:lnTo>
                <a:lnTo>
                  <a:pt x="150167" y="200039"/>
                </a:lnTo>
                <a:close/>
              </a:path>
              <a:path w="285750" h="285114">
                <a:moveTo>
                  <a:pt x="191722" y="104256"/>
                </a:moveTo>
                <a:lnTo>
                  <a:pt x="184267" y="104256"/>
                </a:lnTo>
                <a:lnTo>
                  <a:pt x="181244" y="107278"/>
                </a:lnTo>
                <a:lnTo>
                  <a:pt x="181244" y="114746"/>
                </a:lnTo>
                <a:lnTo>
                  <a:pt x="184267" y="117769"/>
                </a:lnTo>
                <a:lnTo>
                  <a:pt x="191722" y="117769"/>
                </a:lnTo>
                <a:lnTo>
                  <a:pt x="194757" y="114746"/>
                </a:lnTo>
                <a:lnTo>
                  <a:pt x="194757" y="107278"/>
                </a:lnTo>
                <a:lnTo>
                  <a:pt x="191722" y="104256"/>
                </a:lnTo>
                <a:close/>
              </a:path>
              <a:path w="285750" h="285114">
                <a:moveTo>
                  <a:pt x="84232" y="89181"/>
                </a:moveTo>
                <a:lnTo>
                  <a:pt x="57445" y="89181"/>
                </a:lnTo>
                <a:lnTo>
                  <a:pt x="60162" y="90324"/>
                </a:lnTo>
                <a:lnTo>
                  <a:pt x="59858" y="90667"/>
                </a:lnTo>
                <a:lnTo>
                  <a:pt x="70945" y="106643"/>
                </a:lnTo>
                <a:lnTo>
                  <a:pt x="77749" y="96022"/>
                </a:lnTo>
                <a:lnTo>
                  <a:pt x="84232" y="89181"/>
                </a:lnTo>
                <a:close/>
              </a:path>
              <a:path w="285750" h="285114">
                <a:moveTo>
                  <a:pt x="143755" y="79641"/>
                </a:moveTo>
                <a:lnTo>
                  <a:pt x="127864" y="80762"/>
                </a:lnTo>
                <a:lnTo>
                  <a:pt x="115917" y="83904"/>
                </a:lnTo>
                <a:lnTo>
                  <a:pt x="108420" y="87158"/>
                </a:lnTo>
                <a:lnTo>
                  <a:pt x="110226" y="95175"/>
                </a:lnTo>
                <a:lnTo>
                  <a:pt x="113450" y="93458"/>
                </a:lnTo>
                <a:lnTo>
                  <a:pt x="122369" y="90146"/>
                </a:lnTo>
                <a:lnTo>
                  <a:pt x="136243" y="87705"/>
                </a:lnTo>
                <a:lnTo>
                  <a:pt x="161732" y="87705"/>
                </a:lnTo>
                <a:lnTo>
                  <a:pt x="163083" y="82450"/>
                </a:lnTo>
                <a:lnTo>
                  <a:pt x="143755" y="79641"/>
                </a:lnTo>
                <a:close/>
              </a:path>
              <a:path w="285750" h="285114">
                <a:moveTo>
                  <a:pt x="161732" y="87705"/>
                </a:moveTo>
                <a:lnTo>
                  <a:pt x="136243" y="87705"/>
                </a:lnTo>
                <a:lnTo>
                  <a:pt x="154337" y="88603"/>
                </a:lnTo>
                <a:lnTo>
                  <a:pt x="161127" y="90057"/>
                </a:lnTo>
                <a:lnTo>
                  <a:pt x="161732" y="87705"/>
                </a:lnTo>
                <a:close/>
              </a:path>
              <a:path w="285750" h="285114">
                <a:moveTo>
                  <a:pt x="179639" y="66615"/>
                </a:moveTo>
                <a:lnTo>
                  <a:pt x="135757" y="66615"/>
                </a:lnTo>
                <a:lnTo>
                  <a:pt x="151405" y="66964"/>
                </a:lnTo>
                <a:lnTo>
                  <a:pt x="163540" y="68587"/>
                </a:lnTo>
                <a:lnTo>
                  <a:pt x="173703" y="71411"/>
                </a:lnTo>
                <a:lnTo>
                  <a:pt x="179639" y="666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3139" y="2945431"/>
            <a:ext cx="285750" cy="285115"/>
          </a:xfrm>
          <a:custGeom>
            <a:avLst/>
            <a:gdLst/>
            <a:ahLst/>
            <a:cxnLst/>
            <a:rect l="l" t="t" r="r" b="b"/>
            <a:pathLst>
              <a:path w="285750" h="285114">
                <a:moveTo>
                  <a:pt x="155927" y="0"/>
                </a:moveTo>
                <a:lnTo>
                  <a:pt x="109150" y="5627"/>
                </a:lnTo>
                <a:lnTo>
                  <a:pt x="69093" y="22028"/>
                </a:lnTo>
                <a:lnTo>
                  <a:pt x="36994" y="47475"/>
                </a:lnTo>
                <a:lnTo>
                  <a:pt x="14091" y="80246"/>
                </a:lnTo>
                <a:lnTo>
                  <a:pt x="1623" y="118614"/>
                </a:lnTo>
                <a:lnTo>
                  <a:pt x="0" y="132349"/>
                </a:lnTo>
                <a:lnTo>
                  <a:pt x="636" y="148224"/>
                </a:lnTo>
                <a:lnTo>
                  <a:pt x="10400" y="192036"/>
                </a:lnTo>
                <a:lnTo>
                  <a:pt x="30558" y="229030"/>
                </a:lnTo>
                <a:lnTo>
                  <a:pt x="59325" y="257791"/>
                </a:lnTo>
                <a:lnTo>
                  <a:pt x="94920" y="276907"/>
                </a:lnTo>
                <a:lnTo>
                  <a:pt x="135557" y="284963"/>
                </a:lnTo>
                <a:lnTo>
                  <a:pt x="151096" y="284282"/>
                </a:lnTo>
                <a:lnTo>
                  <a:pt x="194166" y="274241"/>
                </a:lnTo>
                <a:lnTo>
                  <a:pt x="230695" y="253633"/>
                </a:lnTo>
                <a:lnTo>
                  <a:pt x="259114" y="224294"/>
                </a:lnTo>
                <a:lnTo>
                  <a:pt x="263231" y="217948"/>
                </a:lnTo>
                <a:lnTo>
                  <a:pt x="122634" y="217948"/>
                </a:lnTo>
                <a:lnTo>
                  <a:pt x="122634" y="217580"/>
                </a:lnTo>
                <a:lnTo>
                  <a:pt x="54981" y="217580"/>
                </a:lnTo>
                <a:lnTo>
                  <a:pt x="54981" y="82782"/>
                </a:lnTo>
                <a:lnTo>
                  <a:pt x="84572" y="52861"/>
                </a:lnTo>
                <a:lnTo>
                  <a:pt x="253870" y="52861"/>
                </a:lnTo>
                <a:lnTo>
                  <a:pt x="252437" y="50959"/>
                </a:lnTo>
                <a:lnTo>
                  <a:pt x="221772" y="23349"/>
                </a:lnTo>
                <a:lnTo>
                  <a:pt x="184038" y="5501"/>
                </a:lnTo>
                <a:lnTo>
                  <a:pt x="170229" y="2062"/>
                </a:lnTo>
                <a:lnTo>
                  <a:pt x="155927" y="0"/>
                </a:lnTo>
                <a:close/>
              </a:path>
              <a:path w="285750" h="285114">
                <a:moveTo>
                  <a:pt x="170246" y="83290"/>
                </a:moveTo>
                <a:lnTo>
                  <a:pt x="162410" y="83290"/>
                </a:lnTo>
                <a:lnTo>
                  <a:pt x="162410" y="217948"/>
                </a:lnTo>
                <a:lnTo>
                  <a:pt x="263231" y="217948"/>
                </a:lnTo>
                <a:lnTo>
                  <a:pt x="263470" y="217580"/>
                </a:lnTo>
                <a:lnTo>
                  <a:pt x="170246" y="217580"/>
                </a:lnTo>
                <a:lnTo>
                  <a:pt x="170246" y="83290"/>
                </a:lnTo>
                <a:close/>
              </a:path>
              <a:path w="285750" h="285114">
                <a:moveTo>
                  <a:pt x="199824" y="52861"/>
                </a:moveTo>
                <a:lnTo>
                  <a:pt x="84572" y="52861"/>
                </a:lnTo>
                <a:lnTo>
                  <a:pt x="114836" y="82782"/>
                </a:lnTo>
                <a:lnTo>
                  <a:pt x="114836" y="217580"/>
                </a:lnTo>
                <a:lnTo>
                  <a:pt x="122634" y="217580"/>
                </a:lnTo>
                <a:lnTo>
                  <a:pt x="122634" y="83290"/>
                </a:lnTo>
                <a:lnTo>
                  <a:pt x="170246" y="83290"/>
                </a:lnTo>
                <a:lnTo>
                  <a:pt x="170246" y="82782"/>
                </a:lnTo>
                <a:lnTo>
                  <a:pt x="199824" y="52861"/>
                </a:lnTo>
                <a:close/>
              </a:path>
              <a:path w="285750" h="285114">
                <a:moveTo>
                  <a:pt x="253870" y="52861"/>
                </a:moveTo>
                <a:lnTo>
                  <a:pt x="199824" y="52861"/>
                </a:lnTo>
                <a:lnTo>
                  <a:pt x="230088" y="82782"/>
                </a:lnTo>
                <a:lnTo>
                  <a:pt x="230088" y="217580"/>
                </a:lnTo>
                <a:lnTo>
                  <a:pt x="263470" y="217580"/>
                </a:lnTo>
                <a:lnTo>
                  <a:pt x="266513" y="212891"/>
                </a:lnTo>
                <a:lnTo>
                  <a:pt x="281675" y="174769"/>
                </a:lnTo>
                <a:lnTo>
                  <a:pt x="285410" y="142269"/>
                </a:lnTo>
                <a:lnTo>
                  <a:pt x="284664" y="127577"/>
                </a:lnTo>
                <a:lnTo>
                  <a:pt x="274058" y="86359"/>
                </a:lnTo>
                <a:lnTo>
                  <a:pt x="260746" y="61990"/>
                </a:lnTo>
                <a:lnTo>
                  <a:pt x="253870" y="52861"/>
                </a:lnTo>
                <a:close/>
              </a:path>
              <a:path w="285750" h="285114">
                <a:moveTo>
                  <a:pt x="101895" y="175454"/>
                </a:moveTo>
                <a:lnTo>
                  <a:pt x="67935" y="175454"/>
                </a:lnTo>
                <a:lnTo>
                  <a:pt x="67935" y="192472"/>
                </a:lnTo>
                <a:lnTo>
                  <a:pt x="101895" y="192472"/>
                </a:lnTo>
                <a:lnTo>
                  <a:pt x="101895" y="175454"/>
                </a:lnTo>
                <a:close/>
              </a:path>
              <a:path w="285750" h="285114">
                <a:moveTo>
                  <a:pt x="152364" y="175454"/>
                </a:moveTo>
                <a:lnTo>
                  <a:pt x="132692" y="175454"/>
                </a:lnTo>
                <a:lnTo>
                  <a:pt x="132692" y="192472"/>
                </a:lnTo>
                <a:lnTo>
                  <a:pt x="152364" y="192472"/>
                </a:lnTo>
                <a:lnTo>
                  <a:pt x="152364" y="175454"/>
                </a:lnTo>
                <a:close/>
              </a:path>
              <a:path w="285750" h="285114">
                <a:moveTo>
                  <a:pt x="217147" y="175454"/>
                </a:moveTo>
                <a:lnTo>
                  <a:pt x="183187" y="175454"/>
                </a:lnTo>
                <a:lnTo>
                  <a:pt x="183187" y="192472"/>
                </a:lnTo>
                <a:lnTo>
                  <a:pt x="217147" y="192472"/>
                </a:lnTo>
                <a:lnTo>
                  <a:pt x="217147" y="175454"/>
                </a:lnTo>
                <a:close/>
              </a:path>
              <a:path w="285750" h="285114">
                <a:moveTo>
                  <a:pt x="101895" y="136173"/>
                </a:moveTo>
                <a:lnTo>
                  <a:pt x="67935" y="136173"/>
                </a:lnTo>
                <a:lnTo>
                  <a:pt x="67935" y="153191"/>
                </a:lnTo>
                <a:lnTo>
                  <a:pt x="101895" y="153191"/>
                </a:lnTo>
                <a:lnTo>
                  <a:pt x="101895" y="136173"/>
                </a:lnTo>
                <a:close/>
              </a:path>
              <a:path w="285750" h="285114">
                <a:moveTo>
                  <a:pt x="152364" y="136173"/>
                </a:moveTo>
                <a:lnTo>
                  <a:pt x="132692" y="136173"/>
                </a:lnTo>
                <a:lnTo>
                  <a:pt x="132692" y="153191"/>
                </a:lnTo>
                <a:lnTo>
                  <a:pt x="152364" y="153191"/>
                </a:lnTo>
                <a:lnTo>
                  <a:pt x="152364" y="136173"/>
                </a:lnTo>
                <a:close/>
              </a:path>
              <a:path w="285750" h="285114">
                <a:moveTo>
                  <a:pt x="217147" y="136173"/>
                </a:moveTo>
                <a:lnTo>
                  <a:pt x="183187" y="136173"/>
                </a:lnTo>
                <a:lnTo>
                  <a:pt x="183187" y="153191"/>
                </a:lnTo>
                <a:lnTo>
                  <a:pt x="217147" y="153191"/>
                </a:lnTo>
                <a:lnTo>
                  <a:pt x="217147" y="136173"/>
                </a:lnTo>
                <a:close/>
              </a:path>
              <a:path w="285750" h="285114">
                <a:moveTo>
                  <a:pt x="101895" y="96892"/>
                </a:moveTo>
                <a:lnTo>
                  <a:pt x="67935" y="96892"/>
                </a:lnTo>
                <a:lnTo>
                  <a:pt x="67935" y="113922"/>
                </a:lnTo>
                <a:lnTo>
                  <a:pt x="101895" y="113922"/>
                </a:lnTo>
                <a:lnTo>
                  <a:pt x="101895" y="96892"/>
                </a:lnTo>
                <a:close/>
              </a:path>
              <a:path w="285750" h="285114">
                <a:moveTo>
                  <a:pt x="152364" y="96892"/>
                </a:moveTo>
                <a:lnTo>
                  <a:pt x="132692" y="96892"/>
                </a:lnTo>
                <a:lnTo>
                  <a:pt x="132692" y="113922"/>
                </a:lnTo>
                <a:lnTo>
                  <a:pt x="152364" y="113922"/>
                </a:lnTo>
                <a:lnTo>
                  <a:pt x="152364" y="96892"/>
                </a:lnTo>
                <a:close/>
              </a:path>
              <a:path w="285750" h="285114">
                <a:moveTo>
                  <a:pt x="217147" y="96892"/>
                </a:moveTo>
                <a:lnTo>
                  <a:pt x="183187" y="96892"/>
                </a:lnTo>
                <a:lnTo>
                  <a:pt x="183187" y="113922"/>
                </a:lnTo>
                <a:lnTo>
                  <a:pt x="217147" y="113922"/>
                </a:lnTo>
                <a:lnTo>
                  <a:pt x="217147" y="96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47039" y="2945437"/>
            <a:ext cx="285750" cy="285115"/>
          </a:xfrm>
          <a:custGeom>
            <a:avLst/>
            <a:gdLst/>
            <a:ahLst/>
            <a:cxnLst/>
            <a:rect l="l" t="t" r="r" b="b"/>
            <a:pathLst>
              <a:path w="285750" h="285114">
                <a:moveTo>
                  <a:pt x="155918" y="0"/>
                </a:moveTo>
                <a:lnTo>
                  <a:pt x="109138" y="5629"/>
                </a:lnTo>
                <a:lnTo>
                  <a:pt x="69080" y="22033"/>
                </a:lnTo>
                <a:lnTo>
                  <a:pt x="36983" y="47485"/>
                </a:lnTo>
                <a:lnTo>
                  <a:pt x="14084" y="80257"/>
                </a:lnTo>
                <a:lnTo>
                  <a:pt x="1621" y="118623"/>
                </a:lnTo>
                <a:lnTo>
                  <a:pt x="0" y="132357"/>
                </a:lnTo>
                <a:lnTo>
                  <a:pt x="547" y="146002"/>
                </a:lnTo>
                <a:lnTo>
                  <a:pt x="10400" y="192043"/>
                </a:lnTo>
                <a:lnTo>
                  <a:pt x="30558" y="229037"/>
                </a:lnTo>
                <a:lnTo>
                  <a:pt x="59326" y="257797"/>
                </a:lnTo>
                <a:lnTo>
                  <a:pt x="94922" y="276911"/>
                </a:lnTo>
                <a:lnTo>
                  <a:pt x="135562" y="284963"/>
                </a:lnTo>
                <a:lnTo>
                  <a:pt x="151100" y="284282"/>
                </a:lnTo>
                <a:lnTo>
                  <a:pt x="194167" y="274242"/>
                </a:lnTo>
                <a:lnTo>
                  <a:pt x="230695" y="253633"/>
                </a:lnTo>
                <a:lnTo>
                  <a:pt x="259113" y="224294"/>
                </a:lnTo>
                <a:lnTo>
                  <a:pt x="274792" y="195736"/>
                </a:lnTo>
                <a:lnTo>
                  <a:pt x="50359" y="195736"/>
                </a:lnTo>
                <a:lnTo>
                  <a:pt x="49305" y="194694"/>
                </a:lnTo>
                <a:lnTo>
                  <a:pt x="49369" y="142713"/>
                </a:lnTo>
                <a:lnTo>
                  <a:pt x="49508" y="142408"/>
                </a:lnTo>
                <a:lnTo>
                  <a:pt x="49602" y="138205"/>
                </a:lnTo>
                <a:lnTo>
                  <a:pt x="49839" y="134750"/>
                </a:lnTo>
                <a:lnTo>
                  <a:pt x="51223" y="132820"/>
                </a:lnTo>
                <a:lnTo>
                  <a:pt x="57611" y="129848"/>
                </a:lnTo>
                <a:lnTo>
                  <a:pt x="60164" y="128514"/>
                </a:lnTo>
                <a:lnTo>
                  <a:pt x="62310" y="124387"/>
                </a:lnTo>
                <a:lnTo>
                  <a:pt x="64367" y="120590"/>
                </a:lnTo>
                <a:lnTo>
                  <a:pt x="66323" y="117097"/>
                </a:lnTo>
                <a:lnTo>
                  <a:pt x="54872" y="115472"/>
                </a:lnTo>
                <a:lnTo>
                  <a:pt x="44632" y="115472"/>
                </a:lnTo>
                <a:lnTo>
                  <a:pt x="49419" y="104194"/>
                </a:lnTo>
                <a:lnTo>
                  <a:pt x="74096" y="104194"/>
                </a:lnTo>
                <a:lnTo>
                  <a:pt x="78809" y="96638"/>
                </a:lnTo>
                <a:lnTo>
                  <a:pt x="137663" y="77870"/>
                </a:lnTo>
                <a:lnTo>
                  <a:pt x="269944" y="77870"/>
                </a:lnTo>
                <a:lnTo>
                  <a:pt x="267979" y="73816"/>
                </a:lnTo>
                <a:lnTo>
                  <a:pt x="243123" y="40795"/>
                </a:lnTo>
                <a:lnTo>
                  <a:pt x="209879" y="16219"/>
                </a:lnTo>
                <a:lnTo>
                  <a:pt x="170222" y="2062"/>
                </a:lnTo>
                <a:lnTo>
                  <a:pt x="155918" y="0"/>
                </a:lnTo>
                <a:close/>
              </a:path>
              <a:path w="285750" h="285114">
                <a:moveTo>
                  <a:pt x="76623" y="189614"/>
                </a:moveTo>
                <a:lnTo>
                  <a:pt x="76623" y="194694"/>
                </a:lnTo>
                <a:lnTo>
                  <a:pt x="75543" y="195736"/>
                </a:lnTo>
                <a:lnTo>
                  <a:pt x="215320" y="195736"/>
                </a:lnTo>
                <a:lnTo>
                  <a:pt x="214240" y="194694"/>
                </a:lnTo>
                <a:lnTo>
                  <a:pt x="214240" y="189830"/>
                </a:lnTo>
                <a:lnTo>
                  <a:pt x="87977" y="189754"/>
                </a:lnTo>
                <a:lnTo>
                  <a:pt x="76623" y="189614"/>
                </a:lnTo>
                <a:close/>
              </a:path>
              <a:path w="285750" h="285114">
                <a:moveTo>
                  <a:pt x="240135" y="114671"/>
                </a:moveTo>
                <a:lnTo>
                  <a:pt x="238230" y="115078"/>
                </a:lnTo>
                <a:lnTo>
                  <a:pt x="236871" y="115345"/>
                </a:lnTo>
                <a:lnTo>
                  <a:pt x="225010" y="117059"/>
                </a:lnTo>
                <a:lnTo>
                  <a:pt x="232465" y="129594"/>
                </a:lnTo>
                <a:lnTo>
                  <a:pt x="237583" y="132540"/>
                </a:lnTo>
                <a:lnTo>
                  <a:pt x="241854" y="136896"/>
                </a:lnTo>
                <a:lnTo>
                  <a:pt x="241948" y="138205"/>
                </a:lnTo>
                <a:lnTo>
                  <a:pt x="241748" y="140046"/>
                </a:lnTo>
                <a:lnTo>
                  <a:pt x="241621" y="141456"/>
                </a:lnTo>
                <a:lnTo>
                  <a:pt x="241583" y="194694"/>
                </a:lnTo>
                <a:lnTo>
                  <a:pt x="240504" y="195736"/>
                </a:lnTo>
                <a:lnTo>
                  <a:pt x="274792" y="195736"/>
                </a:lnTo>
                <a:lnTo>
                  <a:pt x="285270" y="147641"/>
                </a:lnTo>
                <a:lnTo>
                  <a:pt x="285397" y="143170"/>
                </a:lnTo>
                <a:lnTo>
                  <a:pt x="285292" y="139919"/>
                </a:lnTo>
                <a:lnTo>
                  <a:pt x="284665" y="127569"/>
                </a:lnTo>
                <a:lnTo>
                  <a:pt x="282808" y="115472"/>
                </a:lnTo>
                <a:lnTo>
                  <a:pt x="246371" y="115472"/>
                </a:lnTo>
                <a:lnTo>
                  <a:pt x="240135" y="114671"/>
                </a:lnTo>
                <a:close/>
              </a:path>
              <a:path w="285750" h="285114">
                <a:moveTo>
                  <a:pt x="195711" y="187608"/>
                </a:moveTo>
                <a:lnTo>
                  <a:pt x="93425" y="187608"/>
                </a:lnTo>
                <a:lnTo>
                  <a:pt x="87977" y="189754"/>
                </a:lnTo>
                <a:lnTo>
                  <a:pt x="201464" y="189754"/>
                </a:lnTo>
                <a:lnTo>
                  <a:pt x="195711" y="187608"/>
                </a:lnTo>
                <a:close/>
              </a:path>
              <a:path w="285750" h="285114">
                <a:moveTo>
                  <a:pt x="173044" y="156391"/>
                </a:moveTo>
                <a:lnTo>
                  <a:pt x="117758" y="156391"/>
                </a:lnTo>
                <a:lnTo>
                  <a:pt x="123638" y="157267"/>
                </a:lnTo>
                <a:lnTo>
                  <a:pt x="142295" y="158994"/>
                </a:lnTo>
                <a:lnTo>
                  <a:pt x="145736" y="158994"/>
                </a:lnTo>
                <a:lnTo>
                  <a:pt x="157184" y="158297"/>
                </a:lnTo>
                <a:lnTo>
                  <a:pt x="171582" y="156704"/>
                </a:lnTo>
                <a:lnTo>
                  <a:pt x="173044" y="156391"/>
                </a:lnTo>
                <a:close/>
              </a:path>
              <a:path w="285750" h="285114">
                <a:moveTo>
                  <a:pt x="105973" y="136033"/>
                </a:moveTo>
                <a:lnTo>
                  <a:pt x="104499" y="139919"/>
                </a:lnTo>
                <a:lnTo>
                  <a:pt x="106468" y="143399"/>
                </a:lnTo>
                <a:lnTo>
                  <a:pt x="111311" y="151298"/>
                </a:lnTo>
                <a:lnTo>
                  <a:pt x="114812" y="156835"/>
                </a:lnTo>
                <a:lnTo>
                  <a:pt x="117758" y="156391"/>
                </a:lnTo>
                <a:lnTo>
                  <a:pt x="173044" y="156391"/>
                </a:lnTo>
                <a:lnTo>
                  <a:pt x="179099" y="155096"/>
                </a:lnTo>
                <a:lnTo>
                  <a:pt x="183023" y="146002"/>
                </a:lnTo>
                <a:lnTo>
                  <a:pt x="186960" y="138205"/>
                </a:lnTo>
                <a:lnTo>
                  <a:pt x="181550" y="136896"/>
                </a:lnTo>
                <a:lnTo>
                  <a:pt x="145216" y="136896"/>
                </a:lnTo>
                <a:lnTo>
                  <a:pt x="113067" y="136052"/>
                </a:lnTo>
                <a:lnTo>
                  <a:pt x="105973" y="136033"/>
                </a:lnTo>
                <a:close/>
              </a:path>
              <a:path w="285750" h="285114">
                <a:moveTo>
                  <a:pt x="75543" y="135296"/>
                </a:moveTo>
                <a:lnTo>
                  <a:pt x="65714" y="135296"/>
                </a:lnTo>
                <a:lnTo>
                  <a:pt x="60037" y="143170"/>
                </a:lnTo>
                <a:lnTo>
                  <a:pt x="60037" y="147641"/>
                </a:lnTo>
                <a:lnTo>
                  <a:pt x="71039" y="149208"/>
                </a:lnTo>
                <a:lnTo>
                  <a:pt x="85211" y="150264"/>
                </a:lnTo>
                <a:lnTo>
                  <a:pt x="103610" y="151171"/>
                </a:lnTo>
                <a:lnTo>
                  <a:pt x="105807" y="151298"/>
                </a:lnTo>
                <a:lnTo>
                  <a:pt x="81995" y="136719"/>
                </a:lnTo>
                <a:lnTo>
                  <a:pt x="75543" y="135296"/>
                </a:lnTo>
                <a:close/>
              </a:path>
              <a:path w="285750" h="285114">
                <a:moveTo>
                  <a:pt x="225949" y="135296"/>
                </a:moveTo>
                <a:lnTo>
                  <a:pt x="216107" y="135296"/>
                </a:lnTo>
                <a:lnTo>
                  <a:pt x="209681" y="136719"/>
                </a:lnTo>
                <a:lnTo>
                  <a:pt x="185868" y="151298"/>
                </a:lnTo>
                <a:lnTo>
                  <a:pt x="188065" y="151171"/>
                </a:lnTo>
                <a:lnTo>
                  <a:pt x="205706" y="150308"/>
                </a:lnTo>
                <a:lnTo>
                  <a:pt x="219939" y="149274"/>
                </a:lnTo>
                <a:lnTo>
                  <a:pt x="231202" y="147739"/>
                </a:lnTo>
                <a:lnTo>
                  <a:pt x="231639" y="143170"/>
                </a:lnTo>
                <a:lnTo>
                  <a:pt x="225949" y="135296"/>
                </a:lnTo>
                <a:close/>
              </a:path>
              <a:path w="285750" h="285114">
                <a:moveTo>
                  <a:pt x="50842" y="114671"/>
                </a:moveTo>
                <a:lnTo>
                  <a:pt x="44632" y="115472"/>
                </a:lnTo>
                <a:lnTo>
                  <a:pt x="54872" y="115472"/>
                </a:lnTo>
                <a:lnTo>
                  <a:pt x="54036" y="115345"/>
                </a:lnTo>
                <a:lnTo>
                  <a:pt x="50842" y="114671"/>
                </a:lnTo>
                <a:close/>
              </a:path>
              <a:path w="285750" h="285114">
                <a:moveTo>
                  <a:pt x="280118" y="104194"/>
                </a:moveTo>
                <a:lnTo>
                  <a:pt x="241583" y="104194"/>
                </a:lnTo>
                <a:lnTo>
                  <a:pt x="246371" y="115472"/>
                </a:lnTo>
                <a:lnTo>
                  <a:pt x="282808" y="115472"/>
                </a:lnTo>
                <a:lnTo>
                  <a:pt x="282476" y="113308"/>
                </a:lnTo>
                <a:lnTo>
                  <a:pt x="280118" y="104194"/>
                </a:lnTo>
                <a:close/>
              </a:path>
              <a:path w="285750" h="285114">
                <a:moveTo>
                  <a:pt x="147876" y="84836"/>
                </a:moveTo>
                <a:lnTo>
                  <a:pt x="93387" y="86681"/>
                </a:lnTo>
                <a:lnTo>
                  <a:pt x="77220" y="114557"/>
                </a:lnTo>
                <a:lnTo>
                  <a:pt x="83621" y="113986"/>
                </a:lnTo>
                <a:lnTo>
                  <a:pt x="212370" y="113763"/>
                </a:lnTo>
                <a:lnTo>
                  <a:pt x="212843" y="112258"/>
                </a:lnTo>
                <a:lnTo>
                  <a:pt x="210938" y="107102"/>
                </a:lnTo>
                <a:lnTo>
                  <a:pt x="204283" y="93539"/>
                </a:lnTo>
                <a:lnTo>
                  <a:pt x="202670" y="91253"/>
                </a:lnTo>
                <a:lnTo>
                  <a:pt x="201083" y="88954"/>
                </a:lnTo>
                <a:lnTo>
                  <a:pt x="158645" y="84974"/>
                </a:lnTo>
                <a:lnTo>
                  <a:pt x="147876" y="84836"/>
                </a:lnTo>
                <a:close/>
              </a:path>
              <a:path w="285750" h="285114">
                <a:moveTo>
                  <a:pt x="212370" y="113763"/>
                </a:moveTo>
                <a:lnTo>
                  <a:pt x="150235" y="113763"/>
                </a:lnTo>
                <a:lnTo>
                  <a:pt x="212208" y="114278"/>
                </a:lnTo>
                <a:lnTo>
                  <a:pt x="212370" y="113763"/>
                </a:lnTo>
                <a:close/>
              </a:path>
              <a:path w="285750" h="285114">
                <a:moveTo>
                  <a:pt x="74096" y="104194"/>
                </a:moveTo>
                <a:lnTo>
                  <a:pt x="49419" y="104194"/>
                </a:lnTo>
                <a:lnTo>
                  <a:pt x="59491" y="105400"/>
                </a:lnTo>
                <a:lnTo>
                  <a:pt x="64278" y="105400"/>
                </a:lnTo>
                <a:lnTo>
                  <a:pt x="64761" y="111865"/>
                </a:lnTo>
                <a:lnTo>
                  <a:pt x="69066" y="111865"/>
                </a:lnTo>
                <a:lnTo>
                  <a:pt x="69066" y="112258"/>
                </a:lnTo>
                <a:lnTo>
                  <a:pt x="74096" y="104194"/>
                </a:lnTo>
                <a:close/>
              </a:path>
              <a:path w="285750" h="285114">
                <a:moveTo>
                  <a:pt x="269944" y="77870"/>
                </a:moveTo>
                <a:lnTo>
                  <a:pt x="137663" y="77870"/>
                </a:lnTo>
                <a:lnTo>
                  <a:pt x="150658" y="77967"/>
                </a:lnTo>
                <a:lnTo>
                  <a:pt x="166304" y="78362"/>
                </a:lnTo>
                <a:lnTo>
                  <a:pt x="205278" y="84974"/>
                </a:lnTo>
                <a:lnTo>
                  <a:pt x="221924" y="111865"/>
                </a:lnTo>
                <a:lnTo>
                  <a:pt x="226229" y="111865"/>
                </a:lnTo>
                <a:lnTo>
                  <a:pt x="226711" y="105400"/>
                </a:lnTo>
                <a:lnTo>
                  <a:pt x="231512" y="105400"/>
                </a:lnTo>
                <a:lnTo>
                  <a:pt x="241583" y="104194"/>
                </a:lnTo>
                <a:lnTo>
                  <a:pt x="280118" y="104194"/>
                </a:lnTo>
                <a:lnTo>
                  <a:pt x="278916" y="99547"/>
                </a:lnTo>
                <a:lnTo>
                  <a:pt x="274060" y="86359"/>
                </a:lnTo>
                <a:lnTo>
                  <a:pt x="269944" y="77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343275" y="5826865"/>
            <a:ext cx="3068955" cy="1035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195" dirty="0">
                <a:solidFill>
                  <a:srgbClr val="FFFFFF"/>
                </a:solidFill>
                <a:latin typeface="Tahoma"/>
                <a:cs typeface="Tahoma"/>
              </a:rPr>
              <a:t>$</a:t>
            </a:r>
            <a:r>
              <a:rPr sz="3600" spc="11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3600" spc="12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3600" spc="425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1100" i="1" spc="-110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100" i="1" spc="-15" dirty="0">
                <a:solidFill>
                  <a:srgbClr val="FFFFFF"/>
                </a:solidFill>
                <a:latin typeface="Georgia"/>
                <a:cs typeface="Georgia"/>
              </a:rPr>
              <a:t>il</a:t>
            </a:r>
            <a:r>
              <a:rPr sz="1100" i="1" spc="-25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i="1" spc="-2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i="1" spc="-6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i="1" spc="-4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endParaRPr sz="1100" dirty="0">
              <a:latin typeface="Georgia"/>
              <a:cs typeface="Georgia"/>
            </a:endParaRPr>
          </a:p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100" spc="-12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100" spc="-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100" spc="105" dirty="0">
                <a:solidFill>
                  <a:srgbClr val="FFFFFF"/>
                </a:solidFill>
                <a:latin typeface="Century Gothic"/>
                <a:cs typeface="Century Gothic"/>
              </a:rPr>
              <a:t>NT</a:t>
            </a:r>
            <a:r>
              <a:rPr sz="1100" spc="12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100" spc="5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100" spc="14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1100" spc="8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100" spc="95" dirty="0">
                <a:solidFill>
                  <a:srgbClr val="FFFFFF"/>
                </a:solidFill>
                <a:latin typeface="Century Gothic"/>
                <a:cs typeface="Century Gothic"/>
              </a:rPr>
              <a:t>TE</a:t>
            </a:r>
            <a:r>
              <a:rPr sz="1100" spc="18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10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1100" spc="13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9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100" spc="185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100" spc="14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100" spc="-7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spc="2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100" spc="4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100" spc="-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100" spc="2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100" spc="150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1100" spc="25" dirty="0">
                <a:solidFill>
                  <a:srgbClr val="FFFFFF"/>
                </a:solidFill>
                <a:latin typeface="Century Gothic"/>
                <a:cs typeface="Century Gothic"/>
              </a:rPr>
              <a:t>ID</a:t>
            </a:r>
            <a:r>
              <a:rPr sz="1100" spc="14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10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15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100" spc="-4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100" spc="10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100" spc="3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100" spc="-7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spc="2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100" spc="4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100" spc="-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100" spc="4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95" dirty="0">
                <a:solidFill>
                  <a:srgbClr val="FFFFFF"/>
                </a:solidFill>
                <a:latin typeface="Century Gothic"/>
                <a:cs typeface="Century Gothic"/>
              </a:rPr>
              <a:t>SI</a:t>
            </a:r>
            <a:r>
              <a:rPr sz="1100" spc="3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100" spc="-10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100" spc="14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1100" spc="100" dirty="0">
                <a:solidFill>
                  <a:srgbClr val="FFFFFF"/>
                </a:solidFill>
                <a:latin typeface="Century Gothic"/>
                <a:cs typeface="Century Gothic"/>
              </a:rPr>
              <a:t>0</a:t>
            </a:r>
            <a:r>
              <a:rPr sz="1100" spc="170" dirty="0">
                <a:solidFill>
                  <a:srgbClr val="FFFFFF"/>
                </a:solidFill>
                <a:latin typeface="Century Gothic"/>
                <a:cs typeface="Century Gothic"/>
              </a:rPr>
              <a:t>0</a:t>
            </a:r>
            <a:r>
              <a:rPr sz="1100" spc="175" dirty="0">
                <a:solidFill>
                  <a:srgbClr val="FFFFFF"/>
                </a:solidFill>
                <a:latin typeface="Century Gothic"/>
                <a:cs typeface="Century Gothic"/>
              </a:rPr>
              <a:t>0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17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100" spc="-3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3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100" spc="-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100" spc="4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100" spc="75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1100" spc="5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100" spc="10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100" spc="-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100" spc="155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100" spc="3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100" spc="24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100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100" spc="10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100" spc="-140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100" spc="2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spc="3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100" spc="2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100" spc="229" dirty="0">
                <a:solidFill>
                  <a:srgbClr val="FFFFFF"/>
                </a:solidFill>
                <a:latin typeface="Century Gothic"/>
                <a:cs typeface="Century Gothic"/>
              </a:rPr>
              <a:t>Z</a:t>
            </a:r>
            <a:r>
              <a:rPr sz="1100" spc="-7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spc="2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100" spc="4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100" spc="-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100" spc="3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100" spc="1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spc="-10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100" spc="10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100" spc="-6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100" spc="13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100" spc="1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9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100" spc="185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100" spc="14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2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100" spc="-4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100" spc="10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100" spc="2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100" spc="12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100" spc="16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100" spc="13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8819" y="5145549"/>
            <a:ext cx="1587500" cy="34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100"/>
              </a:lnSpc>
            </a:pPr>
            <a:r>
              <a:rPr sz="1100" spc="21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100" spc="1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4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100" spc="1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spc="150" dirty="0">
                <a:solidFill>
                  <a:srgbClr val="FFFFFF"/>
                </a:solidFill>
                <a:latin typeface="Calibri"/>
                <a:cs typeface="Calibri"/>
              </a:rPr>
              <a:t>OT</a:t>
            </a:r>
            <a:r>
              <a:rPr sz="1100" spc="16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2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1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21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100" spc="12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100" spc="1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1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1100" spc="19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100" spc="6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175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100" spc="15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100" spc="20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1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spc="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20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1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71818" y="5145549"/>
            <a:ext cx="2652395" cy="34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100"/>
              </a:lnSpc>
            </a:pPr>
            <a:r>
              <a:rPr sz="1100" spc="21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100" spc="1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2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100" spc="1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17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100" spc="1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7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00" spc="16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100" spc="18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100" spc="17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spc="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20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1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spc="16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150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85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1100" spc="2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00" spc="1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1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17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16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spc="155" dirty="0">
                <a:solidFill>
                  <a:srgbClr val="FFFFFF"/>
                </a:solidFill>
                <a:latin typeface="Calibri"/>
                <a:cs typeface="Calibri"/>
              </a:rPr>
              <a:t>SH</a:t>
            </a:r>
            <a:r>
              <a:rPr sz="1100" spc="6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1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100" spc="19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15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13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100" spc="1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8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8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114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100" spc="11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100" spc="1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19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1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3393" y="2567525"/>
            <a:ext cx="363156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1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100" spc="1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9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180" dirty="0">
                <a:solidFill>
                  <a:srgbClr val="FFFFFF"/>
                </a:solidFill>
                <a:latin typeface="Calibri"/>
                <a:cs typeface="Calibri"/>
              </a:rPr>
              <a:t>FF</a:t>
            </a:r>
            <a:r>
              <a:rPr sz="1100" spc="18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19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2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8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100" spc="1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spc="1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20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18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8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190" dirty="0">
                <a:solidFill>
                  <a:srgbClr val="FFFFFF"/>
                </a:solidFill>
                <a:latin typeface="Calibri"/>
                <a:cs typeface="Calibri"/>
              </a:rPr>
              <a:t>OLL</a:t>
            </a:r>
            <a:r>
              <a:rPr sz="1100" spc="16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2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1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19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15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9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2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spc="2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17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00" spc="1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100" spc="1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4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19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1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spc="2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59593" y="2573811"/>
            <a:ext cx="256540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1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100" spc="19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8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100" spc="1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19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00" spc="18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7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spc="160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1100" spc="16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100" spc="17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8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100" spc="20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1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spc="1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1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spc="18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1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spc="155" dirty="0">
                <a:solidFill>
                  <a:srgbClr val="FFFFFF"/>
                </a:solidFill>
                <a:latin typeface="Calibri"/>
                <a:cs typeface="Calibri"/>
              </a:rPr>
              <a:t>SH</a:t>
            </a:r>
            <a:r>
              <a:rPr sz="1100" spc="6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1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100" spc="2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28566" y="6518485"/>
            <a:ext cx="158940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55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100" spc="5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100" spc="25" dirty="0">
                <a:solidFill>
                  <a:srgbClr val="FFFFFF"/>
                </a:solidFill>
                <a:latin typeface="Century Gothic"/>
                <a:cs typeface="Century Gothic"/>
              </a:rPr>
              <a:t>NA</a:t>
            </a:r>
            <a:r>
              <a:rPr sz="1100" spc="3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100" spc="-1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100" spc="4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100" spc="114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spc="8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100" spc="20" dirty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1100" spc="4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100" spc="12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100" spc="-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100" spc="10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100" spc="15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28566" y="2952601"/>
            <a:ext cx="159297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94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3600" spc="-88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3600" spc="-49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600" spc="465" dirty="0">
                <a:solidFill>
                  <a:srgbClr val="FFFFFF"/>
                </a:solidFill>
                <a:latin typeface="Tahoma"/>
                <a:cs typeface="Tahoma"/>
              </a:rPr>
              <a:t>00</a:t>
            </a:r>
            <a:r>
              <a:rPr sz="3600" spc="42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3600" spc="-395" dirty="0">
                <a:solidFill>
                  <a:srgbClr val="FFFFFF"/>
                </a:solidFill>
                <a:latin typeface="Tahoma"/>
                <a:cs typeface="Tahoma"/>
              </a:rPr>
              <a:t>+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52540" y="4342992"/>
            <a:ext cx="274002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100" spc="10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100" spc="-4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100" spc="5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1100" spc="12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100" spc="9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100" spc="25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100" spc="13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spc="3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100" spc="40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100" spc="3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spc="13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100" spc="5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100" spc="2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spc="4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100" spc="25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1100" spc="13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spc="-114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1100" spc="12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100" spc="3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100" spc="-1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100" spc="105" dirty="0">
                <a:solidFill>
                  <a:srgbClr val="FFFFFF"/>
                </a:solidFill>
                <a:latin typeface="Century Gothic"/>
                <a:cs typeface="Century Gothic"/>
              </a:rPr>
              <a:t>IES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781465" y="3531697"/>
            <a:ext cx="789305" cy="50800"/>
          </a:xfrm>
          <a:custGeom>
            <a:avLst/>
            <a:gdLst/>
            <a:ahLst/>
            <a:cxnLst/>
            <a:rect l="l" t="t" r="r" b="b"/>
            <a:pathLst>
              <a:path w="789304" h="50800">
                <a:moveTo>
                  <a:pt x="788733" y="0"/>
                </a:moveTo>
                <a:lnTo>
                  <a:pt x="0" y="0"/>
                </a:lnTo>
                <a:lnTo>
                  <a:pt x="18503" y="50749"/>
                </a:lnTo>
                <a:lnTo>
                  <a:pt x="764628" y="50749"/>
                </a:lnTo>
                <a:lnTo>
                  <a:pt x="7887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01344" y="3603881"/>
            <a:ext cx="742315" cy="77470"/>
          </a:xfrm>
          <a:custGeom>
            <a:avLst/>
            <a:gdLst/>
            <a:ahLst/>
            <a:cxnLst/>
            <a:rect l="l" t="t" r="r" b="b"/>
            <a:pathLst>
              <a:path w="742315" h="77470">
                <a:moveTo>
                  <a:pt x="0" y="77470"/>
                </a:moveTo>
                <a:lnTo>
                  <a:pt x="742175" y="77470"/>
                </a:lnTo>
                <a:lnTo>
                  <a:pt x="742175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88199" y="4187602"/>
            <a:ext cx="775335" cy="0"/>
          </a:xfrm>
          <a:custGeom>
            <a:avLst/>
            <a:gdLst/>
            <a:ahLst/>
            <a:cxnLst/>
            <a:rect l="l" t="t" r="r" b="b"/>
            <a:pathLst>
              <a:path w="775334">
                <a:moveTo>
                  <a:pt x="0" y="0"/>
                </a:moveTo>
                <a:lnTo>
                  <a:pt x="775042" y="0"/>
                </a:lnTo>
              </a:path>
            </a:pathLst>
          </a:custGeom>
          <a:ln w="352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19425" y="4914900"/>
            <a:ext cx="0" cy="1892935"/>
          </a:xfrm>
          <a:custGeom>
            <a:avLst/>
            <a:gdLst/>
            <a:ahLst/>
            <a:cxnLst/>
            <a:rect l="l" t="t" r="r" b="b"/>
            <a:pathLst>
              <a:path h="1892934">
                <a:moveTo>
                  <a:pt x="0" y="1892807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1500" y="4911725"/>
            <a:ext cx="6000750" cy="0"/>
          </a:xfrm>
          <a:custGeom>
            <a:avLst/>
            <a:gdLst/>
            <a:ahLst/>
            <a:cxnLst/>
            <a:rect l="l" t="t" r="r" b="b"/>
            <a:pathLst>
              <a:path w="6000750">
                <a:moveTo>
                  <a:pt x="0" y="0"/>
                </a:moveTo>
                <a:lnTo>
                  <a:pt x="600075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75425" y="2514600"/>
            <a:ext cx="0" cy="4293235"/>
          </a:xfrm>
          <a:custGeom>
            <a:avLst/>
            <a:gdLst/>
            <a:ahLst/>
            <a:cxnLst/>
            <a:rect l="l" t="t" r="r" b="b"/>
            <a:pathLst>
              <a:path h="4293234">
                <a:moveTo>
                  <a:pt x="0" y="0"/>
                </a:moveTo>
                <a:lnTo>
                  <a:pt x="0" y="4293108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49607" y="4921151"/>
            <a:ext cx="2393372" cy="147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635394" y="507652"/>
            <a:ext cx="31940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3204" algn="l"/>
              </a:tabLst>
            </a:pPr>
            <a:r>
              <a:rPr sz="900" spc="290" dirty="0">
                <a:solidFill>
                  <a:srgbClr val="7D7C7E"/>
                </a:solidFill>
                <a:latin typeface="Microsoft Sans Serif"/>
                <a:cs typeface="Microsoft Sans Serif"/>
              </a:rPr>
              <a:t>	</a:t>
            </a:r>
            <a:endParaRPr sz="800" dirty="0">
              <a:latin typeface="Century Gothic"/>
              <a:cs typeface="Century Gothic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7800709" y="3656700"/>
          <a:ext cx="693335" cy="568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969">
                <a:tc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49301">
                      <a:solidFill>
                        <a:srgbClr val="FFFFFF"/>
                      </a:solidFill>
                      <a:prstDash val="solid"/>
                    </a:lnL>
                    <a:lnR w="36537">
                      <a:solidFill>
                        <a:srgbClr val="FFFFFF"/>
                      </a:solidFill>
                      <a:prstDash val="solid"/>
                    </a:lnR>
                    <a:lnB w="3683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36537">
                      <a:solidFill>
                        <a:srgbClr val="FFFFFF"/>
                      </a:solidFill>
                      <a:prstDash val="solid"/>
                    </a:lnL>
                    <a:lnR w="44716">
                      <a:solidFill>
                        <a:srgbClr val="FFFFFF"/>
                      </a:solidFill>
                      <a:prstDash val="solid"/>
                    </a:lnR>
                    <a:lnB w="3683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44716">
                      <a:solidFill>
                        <a:srgbClr val="FFFFFF"/>
                      </a:solidFill>
                      <a:prstDash val="solid"/>
                    </a:lnL>
                    <a:lnR w="50914">
                      <a:solidFill>
                        <a:srgbClr val="FFFFFF"/>
                      </a:solidFill>
                      <a:prstDash val="solid"/>
                    </a:lnR>
                    <a:lnB w="3683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11">
                <a:tc rowSpan="2"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49301">
                      <a:solidFill>
                        <a:srgbClr val="FFFFFF"/>
                      </a:solidFill>
                      <a:prstDash val="solid"/>
                    </a:lnL>
                    <a:lnR w="29819">
                      <a:solidFill>
                        <a:srgbClr val="FFFFFF"/>
                      </a:solidFill>
                      <a:prstDash val="solid"/>
                    </a:lnR>
                    <a:lnT w="36830">
                      <a:solidFill>
                        <a:srgbClr val="FFFFFF"/>
                      </a:solidFill>
                      <a:prstDash val="solid"/>
                    </a:lnT>
                    <a:lnB w="6731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29819">
                      <a:solidFill>
                        <a:srgbClr val="FFFFFF"/>
                      </a:solidFill>
                      <a:prstDash val="solid"/>
                    </a:lnL>
                    <a:lnR w="37985">
                      <a:solidFill>
                        <a:srgbClr val="FFFFFF"/>
                      </a:solidFill>
                      <a:prstDash val="solid"/>
                    </a:lnR>
                    <a:lnT w="36830">
                      <a:solidFill>
                        <a:srgbClr val="FFFFFF"/>
                      </a:solidFill>
                      <a:prstDash val="solid"/>
                    </a:lnT>
                    <a:lnB w="7747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37985">
                      <a:solidFill>
                        <a:srgbClr val="FFFFFF"/>
                      </a:solidFill>
                      <a:prstDash val="solid"/>
                    </a:lnL>
                    <a:lnR w="50914">
                      <a:solidFill>
                        <a:srgbClr val="FFFFFF"/>
                      </a:solidFill>
                      <a:prstDash val="solid"/>
                    </a:lnR>
                    <a:lnT w="36830">
                      <a:solidFill>
                        <a:srgbClr val="FFFFFF"/>
                      </a:solidFill>
                      <a:prstDash val="solid"/>
                    </a:lnT>
                    <a:lnB w="6731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7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49301">
                      <a:solidFill>
                        <a:srgbClr val="FFFFFF"/>
                      </a:solidFill>
                      <a:prstDash val="solid"/>
                    </a:lnL>
                    <a:lnR w="29819">
                      <a:solidFill>
                        <a:srgbClr val="FFFFFF"/>
                      </a:solidFill>
                      <a:prstDash val="solid"/>
                    </a:lnR>
                    <a:lnT w="36830">
                      <a:solidFill>
                        <a:srgbClr val="FFFFFF"/>
                      </a:solidFill>
                      <a:prstDash val="solid"/>
                    </a:lnT>
                    <a:lnB w="6731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53716">
                      <a:solidFill>
                        <a:srgbClr val="FFFFFF"/>
                      </a:solidFill>
                      <a:prstDash val="solid"/>
                    </a:lnL>
                    <a:lnR w="19837">
                      <a:solidFill>
                        <a:srgbClr val="FFFFFF"/>
                      </a:solidFill>
                      <a:prstDash val="solid"/>
                    </a:lnR>
                    <a:lnT w="77470">
                      <a:solidFill>
                        <a:srgbClr val="FFFFFF"/>
                      </a:solidFill>
                      <a:prstDash val="solid"/>
                    </a:lnT>
                    <a:lnB w="1524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9837">
                      <a:solidFill>
                        <a:srgbClr val="FFFFFF"/>
                      </a:solidFill>
                      <a:prstDash val="solid"/>
                    </a:lnL>
                    <a:lnR w="63973">
                      <a:solidFill>
                        <a:srgbClr val="FFFFFF"/>
                      </a:solidFill>
                      <a:prstDash val="solid"/>
                    </a:lnR>
                    <a:lnT w="77470">
                      <a:solidFill>
                        <a:srgbClr val="FFFFFF"/>
                      </a:solidFill>
                      <a:prstDash val="solid"/>
                    </a:lnT>
                    <a:lnB w="1524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7985">
                      <a:solidFill>
                        <a:srgbClr val="FFFFFF"/>
                      </a:solidFill>
                      <a:prstDash val="solid"/>
                    </a:lnL>
                    <a:lnR w="50914">
                      <a:solidFill>
                        <a:srgbClr val="FFFFFF"/>
                      </a:solidFill>
                      <a:prstDash val="solid"/>
                    </a:lnR>
                    <a:lnT w="36830">
                      <a:solidFill>
                        <a:srgbClr val="FFFFFF"/>
                      </a:solidFill>
                      <a:prstDash val="solid"/>
                    </a:lnT>
                    <a:lnB w="6731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256" y="0"/>
            <a:ext cx="10339511" cy="75437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5" y="12742"/>
            <a:ext cx="1762125" cy="69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8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172687" y="2057400"/>
            <a:ext cx="114300" cy="5045710"/>
          </a:xfrm>
          <a:custGeom>
            <a:avLst/>
            <a:gdLst/>
            <a:ahLst/>
            <a:cxnLst/>
            <a:rect l="l" t="t" r="r" b="b"/>
            <a:pathLst>
              <a:path w="114300" h="5045709">
                <a:moveTo>
                  <a:pt x="114312" y="5045456"/>
                </a:moveTo>
                <a:lnTo>
                  <a:pt x="114312" y="0"/>
                </a:lnTo>
                <a:lnTo>
                  <a:pt x="0" y="0"/>
                </a:lnTo>
                <a:lnTo>
                  <a:pt x="0" y="5045456"/>
                </a:lnTo>
                <a:lnTo>
                  <a:pt x="114312" y="5045456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14988" y="4187676"/>
            <a:ext cx="1564640" cy="83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6420" marR="5080" indent="-554355">
              <a:lnSpc>
                <a:spcPct val="99500"/>
              </a:lnSpc>
            </a:pPr>
            <a:r>
              <a:rPr sz="3600" spc="120" dirty="0">
                <a:solidFill>
                  <a:srgbClr val="FFFFFF"/>
                </a:solidFill>
                <a:latin typeface="Tahoma"/>
                <a:cs typeface="Tahoma"/>
              </a:rPr>
              <a:t>$</a:t>
            </a:r>
            <a:r>
              <a:rPr sz="3600" spc="2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3600" spc="17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3600" spc="-254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3600" spc="100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r>
              <a:rPr sz="1100" i="1" spc="-65" dirty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sz="1100" i="1" spc="-15" dirty="0">
                <a:solidFill>
                  <a:srgbClr val="FFFFFF"/>
                </a:solidFill>
                <a:latin typeface="Georgia"/>
                <a:cs typeface="Georgia"/>
              </a:rPr>
              <a:t>il</a:t>
            </a:r>
            <a:r>
              <a:rPr sz="1100" i="1" spc="-25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i="1" spc="-2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i="1" spc="-6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i="1" spc="-4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i="1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i="1" spc="-4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i="1" spc="-1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100" i="1" spc="-7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i="1" spc="-45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i="1" spc="-1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i="1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endParaRPr sz="1100">
              <a:latin typeface="Georgia"/>
              <a:cs typeface="Georgia"/>
            </a:endParaRPr>
          </a:p>
          <a:p>
            <a:pPr marL="15240">
              <a:lnSpc>
                <a:spcPct val="100000"/>
              </a:lnSpc>
              <a:spcBef>
                <a:spcPts val="80"/>
              </a:spcBef>
            </a:pPr>
            <a:r>
              <a:rPr sz="1100" spc="18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1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spc="20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1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spc="120" dirty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sz="1100" spc="20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2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8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spc="18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1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spc="16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100" spc="6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18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19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8579" y="4187676"/>
            <a:ext cx="1527810" cy="83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0650">
              <a:lnSpc>
                <a:spcPct val="102800"/>
              </a:lnSpc>
            </a:pPr>
            <a:r>
              <a:rPr sz="3600" spc="114" dirty="0">
                <a:solidFill>
                  <a:srgbClr val="FFFFFF"/>
                </a:solidFill>
                <a:latin typeface="Tahoma"/>
                <a:cs typeface="Tahoma"/>
              </a:rPr>
              <a:t>$</a:t>
            </a:r>
            <a:r>
              <a:rPr sz="3600" spc="-545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r>
              <a:rPr sz="3600" spc="-6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3600" spc="475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sz="1100" i="1" spc="-65" dirty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sz="1100" i="1" spc="-15" dirty="0">
                <a:solidFill>
                  <a:srgbClr val="FFFFFF"/>
                </a:solidFill>
                <a:latin typeface="Georgia"/>
                <a:cs typeface="Georgia"/>
              </a:rPr>
              <a:t>il</a:t>
            </a:r>
            <a:r>
              <a:rPr sz="1100" i="1" spc="-25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i="1" spc="-2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i="1" spc="-6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i="1" spc="-4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i="1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i="1" spc="-3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i="1" spc="-1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i="1" spc="-1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i="1" spc="-70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100" i="1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i="1" spc="-2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i="1" spc="-3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i="1" spc="-25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100" i="1" spc="1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i="1" spc="-110" dirty="0">
                <a:solidFill>
                  <a:srgbClr val="FFFFFF"/>
                </a:solidFill>
                <a:latin typeface="Georgia"/>
                <a:cs typeface="Georgia"/>
              </a:rPr>
              <a:t> w</a:t>
            </a:r>
            <a:r>
              <a:rPr sz="1100" i="1" spc="-35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i="1" spc="-2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i="1" spc="1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i="1" spc="-3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i="1" spc="-3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i="1" spc="-4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i="1" spc="-1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i="1" spc="-70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100" i="1" spc="-45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i="1" spc="-3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i="1" spc="-110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100" i="1" spc="-2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i="1" spc="-65" dirty="0">
                <a:solidFill>
                  <a:srgbClr val="FFFFFF"/>
                </a:solidFill>
                <a:latin typeface="Georgia"/>
                <a:cs typeface="Georgia"/>
              </a:rPr>
              <a:t>um</a:t>
            </a:r>
            <a:r>
              <a:rPr sz="11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18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19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r>
              <a:rPr sz="1100" spc="18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1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spc="120" dirty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sz="1100" spc="20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2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8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1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spc="18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19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05421" y="4187676"/>
            <a:ext cx="1527810" cy="83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2800"/>
              </a:lnSpc>
            </a:pPr>
            <a:r>
              <a:rPr sz="3600" spc="210" dirty="0">
                <a:solidFill>
                  <a:srgbClr val="FFFFFF"/>
                </a:solidFill>
                <a:latin typeface="Tahoma"/>
                <a:cs typeface="Tahoma"/>
              </a:rPr>
              <a:t>$</a:t>
            </a:r>
            <a:r>
              <a:rPr sz="3600" spc="-86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3600" spc="-81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3600" spc="-5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3600" spc="275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1100" i="1" spc="-65" dirty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sz="1100" i="1" spc="-15" dirty="0">
                <a:solidFill>
                  <a:srgbClr val="FFFFFF"/>
                </a:solidFill>
                <a:latin typeface="Georgia"/>
                <a:cs typeface="Georgia"/>
              </a:rPr>
              <a:t>il</a:t>
            </a:r>
            <a:r>
              <a:rPr sz="1100" i="1" spc="-25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i="1" spc="-2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i="1" spc="-6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i="1" spc="-4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i="1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i="1" spc="-3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i="1" spc="-1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i="1" spc="-1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i="1" spc="-70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100" i="1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i="1" spc="-2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i="1" spc="-3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i="1" spc="-25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100" i="1" spc="1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i="1" spc="-110" dirty="0">
                <a:solidFill>
                  <a:srgbClr val="FFFFFF"/>
                </a:solidFill>
                <a:latin typeface="Georgia"/>
                <a:cs typeface="Georgia"/>
              </a:rPr>
              <a:t> w</a:t>
            </a:r>
            <a:r>
              <a:rPr sz="1100" i="1" spc="-35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i="1" spc="-2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i="1" spc="1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i="1" spc="-3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i="1" spc="-3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i="1" spc="-4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i="1" spc="-1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i="1" spc="-70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100" i="1" spc="-45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i="1" spc="-3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i="1" spc="-110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100" i="1" spc="-2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i="1" spc="-65" dirty="0">
                <a:solidFill>
                  <a:srgbClr val="FFFFFF"/>
                </a:solidFill>
                <a:latin typeface="Georgia"/>
                <a:cs typeface="Georgia"/>
              </a:rPr>
              <a:t>um</a:t>
            </a:r>
            <a:r>
              <a:rPr sz="11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14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100" spc="18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1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spc="1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spc="2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spc="1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spc="20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spc="2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18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00" spc="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1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spc="18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spc="19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13"/>
            <a:ext cx="10286987" cy="75739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65" y="1068946"/>
            <a:ext cx="8585255" cy="5598554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  <a:lumMod val="71000"/>
                </a:schemeClr>
              </a:gs>
              <a:gs pos="7000">
                <a:schemeClr val="accent1">
                  <a:lumMod val="45000"/>
                  <a:lumOff val="55000"/>
                </a:schemeClr>
              </a:gs>
              <a:gs pos="12000">
                <a:schemeClr val="accent1">
                  <a:lumMod val="45000"/>
                  <a:lumOff val="55000"/>
                </a:schemeClr>
              </a:gs>
              <a:gs pos="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</p:spPr>
      </p:pic>
    </p:spTree>
    <p:extLst>
      <p:ext uri="{BB962C8B-B14F-4D97-AF65-F5344CB8AC3E}">
        <p14:creationId xmlns:p14="http://schemas.microsoft.com/office/powerpoint/2010/main" val="3857127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50" y="0"/>
            <a:ext cx="10323700" cy="7543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5" y="12742"/>
            <a:ext cx="1762125" cy="69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3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798" y="1"/>
            <a:ext cx="10490596" cy="754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38100"/>
            <a:ext cx="1762125" cy="69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1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518" y="0"/>
            <a:ext cx="10406040" cy="754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33734"/>
            <a:ext cx="1762125" cy="69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97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0" y="0"/>
            <a:ext cx="10307940" cy="754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33734"/>
            <a:ext cx="1762125" cy="69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98"/>
            <a:ext cx="10287000" cy="7465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775" y="109934"/>
            <a:ext cx="1762125" cy="69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85503" cy="754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38100"/>
            <a:ext cx="1762125" cy="69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58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622</Words>
  <Application>Microsoft Office PowerPoint</Application>
  <PresentationFormat>Custom</PresentationFormat>
  <Paragraphs>93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Century Gothic</vt:lpstr>
      <vt:lpstr>Georgia</vt:lpstr>
      <vt:lpstr>Microsoft Sans Serif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TWENTY FIFTEEN</dc:title>
  <dc:creator>Anekwe, Okwudili</dc:creator>
  <cp:lastModifiedBy>Anekwe, Okwudili</cp:lastModifiedBy>
  <cp:revision>119</cp:revision>
  <dcterms:created xsi:type="dcterms:W3CDTF">2016-07-28T10:47:57Z</dcterms:created>
  <dcterms:modified xsi:type="dcterms:W3CDTF">2016-09-28T18:26:59Z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2016-03-15T00:00:00Z</vt:filetime>
  </property>
  <property fmtid="{D5CDD505-2E9C-101B-9397-08002B2CF9AE}" pid="3" name="LastSaved">
    <vt:filetime>2016-07-28T00:00:00Z</vt:filetime>
  </property>
</Properties>
</file>