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357" r:id="rId2"/>
    <p:sldId id="354" r:id="rId3"/>
    <p:sldId id="359" r:id="rId4"/>
    <p:sldId id="356" r:id="rId5"/>
    <p:sldId id="358" r:id="rId6"/>
    <p:sldId id="352" r:id="rId7"/>
    <p:sldId id="355" r:id="rId8"/>
    <p:sldId id="353" r:id="rId9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CFF"/>
    <a:srgbClr val="66FFFF"/>
    <a:srgbClr val="3399CC"/>
    <a:srgbClr val="3F9023"/>
    <a:srgbClr val="FC5E07"/>
    <a:srgbClr val="052948"/>
    <a:srgbClr val="134F7A"/>
    <a:srgbClr val="32343F"/>
    <a:srgbClr val="CC0000"/>
    <a:srgbClr val="5250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29" autoAdjust="0"/>
    <p:restoredTop sz="93944" autoAdjust="0"/>
  </p:normalViewPr>
  <p:slideViewPr>
    <p:cSldViewPr>
      <p:cViewPr varScale="1">
        <p:scale>
          <a:sx n="108" d="100"/>
          <a:sy n="108" d="100"/>
        </p:scale>
        <p:origin x="845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372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F052239-6C6F-472F-B175-F0FADCEE2BD3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4FF5570-FE69-4FDF-99DA-8CDE43644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553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6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957-DD73-8647-AA0E-AFF83D1CA51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9/13/2018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4B85-9FA0-7446-9FD0-631B9320A910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2688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957-DD73-8647-AA0E-AFF83D1CA51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9/13/2018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4B85-9FA0-7446-9FD0-631B9320A910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179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957-DD73-8647-AA0E-AFF83D1CA51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9/13/2018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4B85-9FA0-7446-9FD0-631B9320A910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733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957-DD73-8647-AA0E-AFF83D1CA51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9/13/2018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4B85-9FA0-7446-9FD0-631B9320A910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118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957-DD73-8647-AA0E-AFF83D1CA51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9/13/2018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4B85-9FA0-7446-9FD0-631B9320A910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63249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957-DD73-8647-AA0E-AFF83D1CA51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9/13/2018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4B85-9FA0-7446-9FD0-631B9320A910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640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957-DD73-8647-AA0E-AFF83D1CA51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9/13/2018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4B85-9FA0-7446-9FD0-631B9320A910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18697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957-DD73-8647-AA0E-AFF83D1CA51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9/13/2018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4B85-9FA0-7446-9FD0-631B9320A910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783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957-DD73-8647-AA0E-AFF83D1CA51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9/13/2018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4B85-9FA0-7446-9FD0-631B9320A910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34517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5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957-DD73-8647-AA0E-AFF83D1CA51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9/13/2018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4B85-9FA0-7446-9FD0-631B9320A910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2547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F957-DD73-8647-AA0E-AFF83D1CA51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9/13/2018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B4B85-9FA0-7446-9FD0-631B9320A910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3015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AA4F957-DD73-8647-AA0E-AFF83D1CA51B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defTabSz="457200"/>
              <a:t>9/13/2018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1AFB4B85-9FA0-7446-9FD0-631B9320A910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alibri"/>
              </a:rPr>
              <a:pPr defTabSz="457200"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480807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0" y="987574"/>
            <a:ext cx="7812360" cy="864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23FFFF"/>
                </a:solidFill>
                <a:latin typeface="Seravek Medium"/>
                <a:cs typeface="Seravek Medium"/>
              </a:rPr>
              <a:t>Immense Opportunity with High Risk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half" idx="2"/>
          </p:nvPr>
        </p:nvSpPr>
        <p:spPr>
          <a:xfrm>
            <a:off x="827584" y="1851670"/>
            <a:ext cx="7776864" cy="24277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23FFFF"/>
                </a:solidFill>
                <a:latin typeface="Seravek Medium"/>
                <a:cs typeface="Seravek Medium"/>
              </a:rPr>
              <a:t>Chief Information Security Officer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23FFFF"/>
                </a:solidFill>
                <a:latin typeface="Seravek Medium"/>
                <a:cs typeface="Seravek Medium"/>
              </a:rPr>
              <a:t> “It’s about the only executive-level job I can think of where you are 100 percent accountable for the failures to come, even though it’s a guarantee that they will happen at some point.  It’s like playing chess with a blindfold on </a:t>
            </a:r>
            <a:r>
              <a:rPr lang="mr-IN" sz="2400" dirty="0">
                <a:solidFill>
                  <a:srgbClr val="23FFFF"/>
                </a:solidFill>
                <a:latin typeface="Seravek Medium"/>
                <a:cs typeface="Seravek Medium"/>
              </a:rPr>
              <a:t>–</a:t>
            </a:r>
            <a:r>
              <a:rPr lang="en-US" sz="2400" dirty="0">
                <a:solidFill>
                  <a:srgbClr val="23FFFF"/>
                </a:solidFill>
                <a:latin typeface="Seravek Medium"/>
                <a:cs typeface="Seravek Medium"/>
              </a:rPr>
              <a:t> you can’t win”</a:t>
            </a:r>
          </a:p>
          <a:p>
            <a:pPr marL="0" indent="0" algn="r">
              <a:buNone/>
            </a:pPr>
            <a:r>
              <a:rPr lang="en-US" sz="1800" dirty="0">
                <a:solidFill>
                  <a:srgbClr val="23FFFF"/>
                </a:solidFill>
                <a:latin typeface="Seravek Medium"/>
                <a:cs typeface="Seravek Medium"/>
              </a:rPr>
              <a:t>Forrester Research</a:t>
            </a:r>
          </a:p>
        </p:txBody>
      </p:sp>
      <p:pic>
        <p:nvPicPr>
          <p:cNvPr id="12" name="Picture 11" descr="DarkBG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38107"/>
            <a:ext cx="3503676" cy="68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225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51520" y="1059582"/>
            <a:ext cx="7812360" cy="8640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err="1">
                <a:solidFill>
                  <a:srgbClr val="23FFFF"/>
                </a:solidFill>
                <a:latin typeface="Seravek Medium"/>
                <a:cs typeface="Seravek Medium"/>
              </a:rPr>
              <a:t>Cybersecurity</a:t>
            </a:r>
            <a:r>
              <a:rPr lang="en-US" sz="3600" dirty="0">
                <a:solidFill>
                  <a:srgbClr val="23FFFF"/>
                </a:solidFill>
                <a:latin typeface="Seravek Medium"/>
                <a:cs typeface="Seravek Medium"/>
              </a:rPr>
              <a:t> Unemployment is 0%</a:t>
            </a:r>
          </a:p>
        </p:txBody>
      </p:sp>
      <p:sp>
        <p:nvSpPr>
          <p:cNvPr id="11" name="Content Placeholder 8"/>
          <p:cNvSpPr>
            <a:spLocks noGrp="1"/>
          </p:cNvSpPr>
          <p:nvPr>
            <p:ph sz="half" idx="2"/>
          </p:nvPr>
        </p:nvSpPr>
        <p:spPr>
          <a:xfrm>
            <a:off x="3059832" y="2139702"/>
            <a:ext cx="5832648" cy="242773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dirty="0">
                <a:solidFill>
                  <a:srgbClr val="23FFFF"/>
                </a:solidFill>
                <a:latin typeface="Seravek Medium"/>
                <a:cs typeface="Seravek Medium"/>
              </a:rPr>
              <a:t>There are 1 Million unfilled </a:t>
            </a:r>
            <a:r>
              <a:rPr lang="en-US" sz="3200" dirty="0" err="1">
                <a:solidFill>
                  <a:srgbClr val="23FFFF"/>
                </a:solidFill>
                <a:latin typeface="Seravek Medium"/>
                <a:cs typeface="Seravek Medium"/>
              </a:rPr>
              <a:t>Cybersecurity</a:t>
            </a:r>
            <a:r>
              <a:rPr lang="en-US" sz="3200" dirty="0">
                <a:solidFill>
                  <a:srgbClr val="23FFFF"/>
                </a:solidFill>
                <a:latin typeface="Seravek Medium"/>
                <a:cs typeface="Seravek Medium"/>
              </a:rPr>
              <a:t> jobs globally today!</a:t>
            </a:r>
          </a:p>
          <a:p>
            <a:pPr marL="0" indent="0">
              <a:buNone/>
            </a:pPr>
            <a:r>
              <a:rPr lang="en-US" sz="3200" dirty="0">
                <a:solidFill>
                  <a:srgbClr val="23FFFF"/>
                </a:solidFill>
                <a:latin typeface="Seravek Medium"/>
                <a:cs typeface="Seravek Medium"/>
              </a:rPr>
              <a:t>By 2021 there will be 3.5 million unfilled globally!</a:t>
            </a:r>
          </a:p>
          <a:p>
            <a:pPr marL="0" indent="0" algn="r">
              <a:buNone/>
            </a:pPr>
            <a:r>
              <a:rPr lang="en-US" sz="2600" dirty="0" err="1">
                <a:solidFill>
                  <a:srgbClr val="23FFFF"/>
                </a:solidFill>
                <a:latin typeface="Seravek Medium"/>
                <a:cs typeface="Seravek Medium"/>
              </a:rPr>
              <a:t>Cybersecurity</a:t>
            </a:r>
            <a:r>
              <a:rPr lang="en-US" sz="2600" dirty="0">
                <a:solidFill>
                  <a:srgbClr val="23FFFF"/>
                </a:solidFill>
                <a:latin typeface="Seravek Medium"/>
                <a:cs typeface="Seravek Medium"/>
              </a:rPr>
              <a:t> Ventures Report </a:t>
            </a:r>
          </a:p>
        </p:txBody>
      </p:sp>
      <p:pic>
        <p:nvPicPr>
          <p:cNvPr id="12" name="Picture 11" descr="DarkBG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38107"/>
            <a:ext cx="3503676" cy="68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50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07504" y="987574"/>
            <a:ext cx="8143056" cy="15891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5400" dirty="0" err="1">
                <a:solidFill>
                  <a:srgbClr val="23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ravek Medium"/>
                <a:cs typeface="Seravek Medium"/>
              </a:rPr>
              <a:t>Cybersecurity</a:t>
            </a:r>
            <a:r>
              <a:rPr lang="en-US" sz="5400" dirty="0">
                <a:solidFill>
                  <a:srgbClr val="23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ravek Medium"/>
                <a:cs typeface="Seravek Medium"/>
              </a:rPr>
              <a:t> Spending is on the rise</a:t>
            </a:r>
            <a:endParaRPr lang="en-US" dirty="0">
              <a:solidFill>
                <a:srgbClr val="23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ravek Medium"/>
              <a:cs typeface="Seravek Medium"/>
            </a:endParaRPr>
          </a:p>
        </p:txBody>
      </p:sp>
      <p:sp>
        <p:nvSpPr>
          <p:cNvPr id="11" name="Content Placeholder 8"/>
          <p:cNvSpPr>
            <a:spLocks noGrp="1"/>
          </p:cNvSpPr>
          <p:nvPr>
            <p:ph sz="half" idx="2"/>
          </p:nvPr>
        </p:nvSpPr>
        <p:spPr>
          <a:xfrm>
            <a:off x="755576" y="3147814"/>
            <a:ext cx="6624736" cy="17076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23FFFF"/>
                </a:solidFill>
                <a:latin typeface="Seravek Medium"/>
                <a:cs typeface="Seravek Medium"/>
              </a:rPr>
              <a:t>$96 Billion in 2018</a:t>
            </a:r>
          </a:p>
          <a:p>
            <a:pPr marL="0" indent="0" algn="r">
              <a:buNone/>
            </a:pPr>
            <a:r>
              <a:rPr lang="en-US" sz="3200" dirty="0">
                <a:solidFill>
                  <a:srgbClr val="23FFFF"/>
                </a:solidFill>
                <a:latin typeface="Seravek Medium"/>
                <a:cs typeface="Seravek Medium"/>
              </a:rPr>
              <a:t>Gartner</a:t>
            </a:r>
            <a:endParaRPr lang="en-US" sz="4000" dirty="0">
              <a:solidFill>
                <a:srgbClr val="23FFFF"/>
              </a:solidFill>
              <a:latin typeface="Seravek Medium"/>
              <a:cs typeface="Seravek Medium"/>
            </a:endParaRPr>
          </a:p>
        </p:txBody>
      </p:sp>
      <p:pic>
        <p:nvPicPr>
          <p:cNvPr id="12" name="Picture 11" descr="DarkBG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38107"/>
            <a:ext cx="3503676" cy="68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932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DarkBG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38107"/>
            <a:ext cx="3503676" cy="682967"/>
          </a:xfrm>
          <a:prstGeom prst="rect">
            <a:avLst/>
          </a:prstGeom>
        </p:spPr>
      </p:pic>
      <p:pic>
        <p:nvPicPr>
          <p:cNvPr id="6" name="Picture 5" descr="Screen Shot 2018-09-12 at 5.36.4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0043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77416" y="1630660"/>
            <a:ext cx="3102496" cy="15891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8000" dirty="0">
                <a:solidFill>
                  <a:srgbClr val="23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Seravek Medium"/>
                <a:cs typeface="Seravek Medium"/>
              </a:rPr>
              <a:t>Focus</a:t>
            </a:r>
            <a:endParaRPr lang="en-US" sz="4400" dirty="0">
              <a:solidFill>
                <a:srgbClr val="23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Seravek Medium"/>
              <a:cs typeface="Seravek Medium"/>
            </a:endParaRPr>
          </a:p>
        </p:txBody>
      </p:sp>
      <p:sp>
        <p:nvSpPr>
          <p:cNvPr id="11" name="Content Placeholder 8"/>
          <p:cNvSpPr>
            <a:spLocks noGrp="1"/>
          </p:cNvSpPr>
          <p:nvPr>
            <p:ph sz="half" idx="2"/>
          </p:nvPr>
        </p:nvSpPr>
        <p:spPr>
          <a:xfrm>
            <a:off x="5004048" y="2427734"/>
            <a:ext cx="5292080" cy="242773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rgbClr val="23FFFF"/>
                </a:solidFill>
                <a:latin typeface="Seravek Medium"/>
                <a:cs typeface="Seravek Medium"/>
              </a:rPr>
              <a:t>Verticals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23FFFF"/>
                </a:solidFill>
                <a:latin typeface="Seravek Medium"/>
                <a:cs typeface="Seravek Medium"/>
              </a:rPr>
              <a:t>Segments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23FFFF"/>
                </a:solidFill>
                <a:latin typeface="Seravek Medium"/>
                <a:cs typeface="Seravek Medium"/>
              </a:rPr>
              <a:t>Specialty</a:t>
            </a:r>
          </a:p>
        </p:txBody>
      </p:sp>
      <p:pic>
        <p:nvPicPr>
          <p:cNvPr id="12" name="Picture 11" descr="DarkBG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38107"/>
            <a:ext cx="3503676" cy="68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99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971600" y="1635646"/>
            <a:ext cx="6696744" cy="238125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>
                <a:solidFill>
                  <a:srgbClr val="23FFFF"/>
                </a:solidFill>
                <a:latin typeface="Seravek Medium"/>
                <a:cs typeface="Seravek Medium"/>
              </a:rPr>
              <a:t>Capitalize on </a:t>
            </a:r>
          </a:p>
          <a:p>
            <a:pPr marL="0" indent="0" algn="ctr">
              <a:buNone/>
            </a:pPr>
            <a:r>
              <a:rPr lang="en-US" sz="4400" dirty="0">
                <a:solidFill>
                  <a:srgbClr val="23FFFF"/>
                </a:solidFill>
                <a:latin typeface="Seravek Medium"/>
                <a:cs typeface="Seravek Medium"/>
              </a:rPr>
              <a:t>Transferrable Skills</a:t>
            </a:r>
          </a:p>
        </p:txBody>
      </p:sp>
      <p:pic>
        <p:nvPicPr>
          <p:cNvPr id="12" name="Picture 11" descr="DarkBG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38107"/>
            <a:ext cx="3503676" cy="68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155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539552" y="1131590"/>
            <a:ext cx="8208912" cy="259228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US" sz="4000" dirty="0">
              <a:ln>
                <a:solidFill>
                  <a:schemeClr val="bg1"/>
                </a:solidFill>
              </a:ln>
              <a:latin typeface="Seravek Medium"/>
              <a:cs typeface="Seravek Medium"/>
            </a:endParaRPr>
          </a:p>
          <a:p>
            <a:pPr marL="0" indent="0" algn="ctr">
              <a:buNone/>
            </a:pPr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rgbClr val="66FFFF"/>
                </a:solidFill>
                <a:latin typeface="Seravek Medium"/>
                <a:cs typeface="Seravek Medium"/>
              </a:rPr>
              <a:t>Diversity </a:t>
            </a:r>
          </a:p>
          <a:p>
            <a:pPr marL="0" indent="0" algn="ctr">
              <a:buNone/>
            </a:pPr>
            <a:r>
              <a:rPr lang="en-US" sz="5400" dirty="0">
                <a:ln>
                  <a:solidFill>
                    <a:schemeClr val="bg1"/>
                  </a:solidFill>
                </a:ln>
                <a:solidFill>
                  <a:srgbClr val="66FFFF"/>
                </a:solidFill>
                <a:latin typeface="Seravek Medium"/>
                <a:cs typeface="Seravek Medium"/>
              </a:rPr>
              <a:t>is Essential</a:t>
            </a:r>
            <a:endParaRPr lang="en-US" sz="4000" dirty="0">
              <a:ln>
                <a:solidFill>
                  <a:schemeClr val="bg1"/>
                </a:solidFill>
              </a:ln>
              <a:solidFill>
                <a:srgbClr val="66FFFF"/>
              </a:solidFill>
              <a:latin typeface="Seravek Medium"/>
              <a:cs typeface="Seravek Medium"/>
            </a:endParaRPr>
          </a:p>
        </p:txBody>
      </p:sp>
      <p:pic>
        <p:nvPicPr>
          <p:cNvPr id="12" name="Picture 11" descr="DarkBG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38107"/>
            <a:ext cx="3503676" cy="68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2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2555776" y="1779662"/>
            <a:ext cx="4038600" cy="122912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8000" dirty="0">
                <a:solidFill>
                  <a:srgbClr val="23FFFF"/>
                </a:solidFill>
                <a:latin typeface="Seravek Medium"/>
                <a:cs typeface="Seravek Medium"/>
              </a:rPr>
              <a:t>Trust</a:t>
            </a:r>
          </a:p>
        </p:txBody>
      </p:sp>
      <p:pic>
        <p:nvPicPr>
          <p:cNvPr id="12" name="Picture 11" descr="DarkBG_Logo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0" y="38107"/>
            <a:ext cx="3503676" cy="682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34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7603</TotalTime>
  <Words>113</Words>
  <Application>Microsoft Office PowerPoint</Application>
  <PresentationFormat>On-screen Show (16:9)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Seravek Medium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Kate Nguyen</cp:lastModifiedBy>
  <cp:revision>544</cp:revision>
  <cp:lastPrinted>2018-09-13T17:39:21Z</cp:lastPrinted>
  <dcterms:created xsi:type="dcterms:W3CDTF">2014-02-03T20:55:49Z</dcterms:created>
  <dcterms:modified xsi:type="dcterms:W3CDTF">2018-09-13T19:26:37Z</dcterms:modified>
  <cp:category/>
</cp:coreProperties>
</file>